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handoutMasterIdLst>
    <p:handoutMasterId r:id="rId16"/>
  </p:handoutMasterIdLst>
  <p:sldIdLst>
    <p:sldId id="256" r:id="rId2"/>
    <p:sldId id="273" r:id="rId3"/>
    <p:sldId id="259" r:id="rId4"/>
    <p:sldId id="267" r:id="rId5"/>
    <p:sldId id="261" r:id="rId6"/>
    <p:sldId id="269" r:id="rId7"/>
    <p:sldId id="272" r:id="rId8"/>
    <p:sldId id="268" r:id="rId9"/>
    <p:sldId id="263" r:id="rId10"/>
    <p:sldId id="264" r:id="rId11"/>
    <p:sldId id="262" r:id="rId12"/>
    <p:sldId id="277" r:id="rId13"/>
    <p:sldId id="27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43" autoAdjust="0"/>
    <p:restoredTop sz="46416" autoAdjust="0"/>
  </p:normalViewPr>
  <p:slideViewPr>
    <p:cSldViewPr>
      <p:cViewPr>
        <p:scale>
          <a:sx n="55" d="100"/>
          <a:sy n="55" d="100"/>
        </p:scale>
        <p:origin x="-1800" y="-72"/>
      </p:cViewPr>
      <p:guideLst>
        <p:guide orient="horz" pos="2160"/>
        <p:guide pos="2880"/>
      </p:guideLst>
    </p:cSldViewPr>
  </p:slideViewPr>
  <p:notesTextViewPr>
    <p:cViewPr>
      <p:scale>
        <a:sx n="100" d="100"/>
        <a:sy n="100" d="100"/>
      </p:scale>
      <p:origin x="0" y="0"/>
    </p:cViewPr>
  </p:notesTextViewPr>
  <p:notesViewPr>
    <p:cSldViewPr>
      <p:cViewPr varScale="1">
        <p:scale>
          <a:sx n="83" d="100"/>
          <a:sy n="83" d="100"/>
        </p:scale>
        <p:origin x="-195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D62FB2-1A97-4D6B-A3A6-C49CFDDE9CD6}" type="doc">
      <dgm:prSet loTypeId="urn:microsoft.com/office/officeart/2005/8/layout/hProcess7#1" loCatId="list" qsTypeId="urn:microsoft.com/office/officeart/2005/8/quickstyle/3d3" qsCatId="3D" csTypeId="urn:microsoft.com/office/officeart/2005/8/colors/accent0_3" csCatId="mainScheme" phldr="1"/>
      <dgm:spPr/>
      <dgm:t>
        <a:bodyPr/>
        <a:lstStyle/>
        <a:p>
          <a:endParaRPr lang="en-US"/>
        </a:p>
      </dgm:t>
    </dgm:pt>
    <dgm:pt modelId="{9C4623B6-EE84-4C69-BAB2-563BD2CD4322}">
      <dgm:prSet phldrT="[Text]"/>
      <dgm:spPr/>
      <dgm:t>
        <a:bodyPr/>
        <a:lstStyle/>
        <a:p>
          <a:r>
            <a:rPr lang="en-GB" dirty="0" smtClean="0"/>
            <a:t>Trainer led</a:t>
          </a:r>
        </a:p>
        <a:p>
          <a:endParaRPr lang="en-GB" dirty="0" smtClean="0"/>
        </a:p>
        <a:p>
          <a:r>
            <a:rPr lang="en-GB" dirty="0" smtClean="0"/>
            <a:t>Participants observe</a:t>
          </a:r>
        </a:p>
        <a:p>
          <a:endParaRPr lang="en-GB" dirty="0" smtClean="0"/>
        </a:p>
        <a:p>
          <a:r>
            <a:rPr lang="en-GB" dirty="0" smtClean="0"/>
            <a:t>Demonstrations</a:t>
          </a:r>
        </a:p>
        <a:p>
          <a:endParaRPr lang="en-GB" dirty="0" smtClean="0"/>
        </a:p>
        <a:p>
          <a:r>
            <a:rPr lang="en-GB" dirty="0" smtClean="0"/>
            <a:t>Follow guided instruction</a:t>
          </a:r>
        </a:p>
        <a:p>
          <a:endParaRPr lang="en-GB" dirty="0" smtClean="0"/>
        </a:p>
        <a:p>
          <a:r>
            <a:rPr lang="en-GB" dirty="0" smtClean="0"/>
            <a:t>Participants perform training activity</a:t>
          </a:r>
        </a:p>
        <a:p>
          <a:endParaRPr lang="en-GB" dirty="0" smtClean="0"/>
        </a:p>
        <a:p>
          <a:r>
            <a:rPr lang="en-GB" dirty="0" smtClean="0"/>
            <a:t>Feedback discussion</a:t>
          </a:r>
          <a:endParaRPr lang="en-US" dirty="0"/>
        </a:p>
      </dgm:t>
    </dgm:pt>
    <dgm:pt modelId="{78B0D7A7-6973-4BDF-905E-79B0F5D2B951}" type="parTrans" cxnId="{AAD39B38-9126-48E7-9945-77D9DB13B73A}">
      <dgm:prSet/>
      <dgm:spPr/>
      <dgm:t>
        <a:bodyPr/>
        <a:lstStyle/>
        <a:p>
          <a:endParaRPr lang="en-US"/>
        </a:p>
      </dgm:t>
    </dgm:pt>
    <dgm:pt modelId="{01F199B6-98A9-4246-A73E-9506890B737E}" type="sibTrans" cxnId="{AAD39B38-9126-48E7-9945-77D9DB13B73A}">
      <dgm:prSet/>
      <dgm:spPr/>
      <dgm:t>
        <a:bodyPr/>
        <a:lstStyle/>
        <a:p>
          <a:endParaRPr lang="en-US"/>
        </a:p>
      </dgm:t>
    </dgm:pt>
    <dgm:pt modelId="{AC70D4A9-29F8-47AA-9D47-1380445002BA}">
      <dgm:prSet phldrT="[Text]"/>
      <dgm:spPr/>
      <dgm:t>
        <a:bodyPr/>
        <a:lstStyle/>
        <a:p>
          <a:r>
            <a:rPr lang="en-GB" dirty="0" smtClean="0"/>
            <a:t> Flipped training</a:t>
          </a:r>
          <a:endParaRPr lang="en-US" dirty="0"/>
        </a:p>
      </dgm:t>
    </dgm:pt>
    <dgm:pt modelId="{CA0854A0-1D6A-4255-8E32-A15A4FA6B49E}" type="parTrans" cxnId="{3B3E6D72-B08D-4BF1-A3C6-1EAFE91E5E2E}">
      <dgm:prSet/>
      <dgm:spPr/>
      <dgm:t>
        <a:bodyPr/>
        <a:lstStyle/>
        <a:p>
          <a:endParaRPr lang="en-US"/>
        </a:p>
      </dgm:t>
    </dgm:pt>
    <dgm:pt modelId="{973F19C4-E3B8-47CF-8E20-4AF7282824D4}" type="sibTrans" cxnId="{3B3E6D72-B08D-4BF1-A3C6-1EAFE91E5E2E}">
      <dgm:prSet/>
      <dgm:spPr/>
      <dgm:t>
        <a:bodyPr/>
        <a:lstStyle/>
        <a:p>
          <a:endParaRPr lang="en-US"/>
        </a:p>
      </dgm:t>
    </dgm:pt>
    <dgm:pt modelId="{4610D0A9-9CDA-4A14-834D-2DEF65C8D2B5}">
      <dgm:prSet phldrT="[Text]"/>
      <dgm:spPr/>
      <dgm:t>
        <a:bodyPr/>
        <a:lstStyle/>
        <a:p>
          <a:r>
            <a:rPr lang="en-GB" dirty="0" smtClean="0"/>
            <a:t>Training content studied prior to attending training</a:t>
          </a:r>
        </a:p>
        <a:p>
          <a:endParaRPr lang="en-GB" dirty="0" smtClean="0"/>
        </a:p>
        <a:p>
          <a:r>
            <a:rPr lang="en-GB" dirty="0" smtClean="0"/>
            <a:t>Training session is participant led</a:t>
          </a:r>
          <a:endParaRPr lang="en-US" dirty="0"/>
        </a:p>
      </dgm:t>
    </dgm:pt>
    <dgm:pt modelId="{15D050EB-5248-45DB-A40A-8C8DF1B59FBA}" type="parTrans" cxnId="{035F9BBB-9D48-44D3-A92A-D00D2BA94A59}">
      <dgm:prSet/>
      <dgm:spPr/>
      <dgm:t>
        <a:bodyPr/>
        <a:lstStyle/>
        <a:p>
          <a:endParaRPr lang="en-US"/>
        </a:p>
      </dgm:t>
    </dgm:pt>
    <dgm:pt modelId="{381BFE99-74EA-4E24-B558-42B06CFEADC0}" type="sibTrans" cxnId="{035F9BBB-9D48-44D3-A92A-D00D2BA94A59}">
      <dgm:prSet/>
      <dgm:spPr/>
      <dgm:t>
        <a:bodyPr/>
        <a:lstStyle/>
        <a:p>
          <a:endParaRPr lang="en-US"/>
        </a:p>
      </dgm:t>
    </dgm:pt>
    <dgm:pt modelId="{0DBB53BA-4F96-4DE2-B6DF-40290652862D}">
      <dgm:prSet phldrT="[Text]"/>
      <dgm:spPr/>
      <dgm:t>
        <a:bodyPr/>
        <a:lstStyle/>
        <a:p>
          <a:r>
            <a:rPr lang="en-GB" dirty="0" smtClean="0"/>
            <a:t>Traditional training</a:t>
          </a:r>
          <a:endParaRPr lang="en-US" dirty="0"/>
        </a:p>
      </dgm:t>
    </dgm:pt>
    <dgm:pt modelId="{F1804011-1343-4F70-9CB2-6A213B295D2E}" type="sibTrans" cxnId="{69E7BC0A-5350-4168-A236-7570CFE206C3}">
      <dgm:prSet/>
      <dgm:spPr/>
      <dgm:t>
        <a:bodyPr/>
        <a:lstStyle/>
        <a:p>
          <a:endParaRPr lang="en-US"/>
        </a:p>
      </dgm:t>
    </dgm:pt>
    <dgm:pt modelId="{DAD3374B-F8FB-4FF0-A637-C1F17FCDB7ED}" type="parTrans" cxnId="{69E7BC0A-5350-4168-A236-7570CFE206C3}">
      <dgm:prSet/>
      <dgm:spPr/>
      <dgm:t>
        <a:bodyPr/>
        <a:lstStyle/>
        <a:p>
          <a:endParaRPr lang="en-US"/>
        </a:p>
      </dgm:t>
    </dgm:pt>
    <dgm:pt modelId="{896F23E6-D0CC-4319-B796-1AB3B994A0DF}">
      <dgm:prSet phldrT="[Text]"/>
      <dgm:spPr/>
      <dgm:t>
        <a:bodyPr/>
        <a:lstStyle/>
        <a:p>
          <a:r>
            <a:rPr lang="en-GB" dirty="0" smtClean="0"/>
            <a:t>Problem based learning activities</a:t>
          </a:r>
        </a:p>
        <a:p>
          <a:endParaRPr lang="en-GB" dirty="0" smtClean="0"/>
        </a:p>
        <a:p>
          <a:r>
            <a:rPr lang="en-GB" dirty="0" smtClean="0"/>
            <a:t>Discussion </a:t>
          </a:r>
        </a:p>
        <a:p>
          <a:endParaRPr lang="en-GB" dirty="0" smtClean="0"/>
        </a:p>
        <a:p>
          <a:r>
            <a:rPr lang="en-GB" dirty="0" smtClean="0"/>
            <a:t>Participants receive support and guidance</a:t>
          </a:r>
        </a:p>
        <a:p>
          <a:endParaRPr lang="en-US" dirty="0"/>
        </a:p>
      </dgm:t>
    </dgm:pt>
    <dgm:pt modelId="{C8F8B860-7D1A-4E27-A90D-47661F11F78C}" type="parTrans" cxnId="{DF358454-0B12-4780-ACB3-3B4792F3395B}">
      <dgm:prSet/>
      <dgm:spPr/>
      <dgm:t>
        <a:bodyPr/>
        <a:lstStyle/>
        <a:p>
          <a:endParaRPr lang="en-US"/>
        </a:p>
      </dgm:t>
    </dgm:pt>
    <dgm:pt modelId="{41733AF3-7641-4E50-BE23-B1D7E03A486D}" type="sibTrans" cxnId="{DF358454-0B12-4780-ACB3-3B4792F3395B}">
      <dgm:prSet/>
      <dgm:spPr/>
      <dgm:t>
        <a:bodyPr/>
        <a:lstStyle/>
        <a:p>
          <a:endParaRPr lang="en-US"/>
        </a:p>
      </dgm:t>
    </dgm:pt>
    <dgm:pt modelId="{F8783B8C-B899-455E-88D5-5C934CF6069D}">
      <dgm:prSet phldrT="[Text]"/>
      <dgm:spPr/>
      <dgm:t>
        <a:bodyPr/>
        <a:lstStyle/>
        <a:p>
          <a:endParaRPr lang="en-US" dirty="0"/>
        </a:p>
      </dgm:t>
    </dgm:pt>
    <dgm:pt modelId="{FC7D118A-AB4B-4196-B7CF-9BC7B137FC9C}" type="parTrans" cxnId="{05B446E7-514F-4E76-9B6F-2C3E84EE841C}">
      <dgm:prSet/>
      <dgm:spPr/>
      <dgm:t>
        <a:bodyPr/>
        <a:lstStyle/>
        <a:p>
          <a:endParaRPr lang="en-US"/>
        </a:p>
      </dgm:t>
    </dgm:pt>
    <dgm:pt modelId="{DB062834-E33C-4B83-8ACA-933124B01920}" type="sibTrans" cxnId="{05B446E7-514F-4E76-9B6F-2C3E84EE841C}">
      <dgm:prSet/>
      <dgm:spPr/>
      <dgm:t>
        <a:bodyPr/>
        <a:lstStyle/>
        <a:p>
          <a:endParaRPr lang="en-US"/>
        </a:p>
      </dgm:t>
    </dgm:pt>
    <dgm:pt modelId="{39A69250-1097-4F0B-BFD2-9FE6CA4F8414}" type="pres">
      <dgm:prSet presAssocID="{BCD62FB2-1A97-4D6B-A3A6-C49CFDDE9CD6}" presName="Name0" presStyleCnt="0">
        <dgm:presLayoutVars>
          <dgm:dir/>
          <dgm:animLvl val="lvl"/>
          <dgm:resizeHandles val="exact"/>
        </dgm:presLayoutVars>
      </dgm:prSet>
      <dgm:spPr/>
      <dgm:t>
        <a:bodyPr/>
        <a:lstStyle/>
        <a:p>
          <a:endParaRPr lang="en-US"/>
        </a:p>
      </dgm:t>
    </dgm:pt>
    <dgm:pt modelId="{54BB0B4C-BB41-4131-B465-42CAF9E33E63}" type="pres">
      <dgm:prSet presAssocID="{0DBB53BA-4F96-4DE2-B6DF-40290652862D}" presName="compositeNode" presStyleCnt="0">
        <dgm:presLayoutVars>
          <dgm:bulletEnabled val="1"/>
        </dgm:presLayoutVars>
      </dgm:prSet>
      <dgm:spPr/>
    </dgm:pt>
    <dgm:pt modelId="{71ED1D4A-5330-418B-A23C-7D035F411AC0}" type="pres">
      <dgm:prSet presAssocID="{0DBB53BA-4F96-4DE2-B6DF-40290652862D}" presName="bgRect" presStyleLbl="node1" presStyleIdx="0" presStyleCnt="2" custScaleY="115438"/>
      <dgm:spPr/>
      <dgm:t>
        <a:bodyPr/>
        <a:lstStyle/>
        <a:p>
          <a:endParaRPr lang="en-US"/>
        </a:p>
      </dgm:t>
    </dgm:pt>
    <dgm:pt modelId="{34C2F588-09C1-46B0-9923-9E02C6485319}" type="pres">
      <dgm:prSet presAssocID="{0DBB53BA-4F96-4DE2-B6DF-40290652862D}" presName="parentNode" presStyleLbl="node1" presStyleIdx="0" presStyleCnt="2">
        <dgm:presLayoutVars>
          <dgm:chMax val="0"/>
          <dgm:bulletEnabled val="1"/>
        </dgm:presLayoutVars>
      </dgm:prSet>
      <dgm:spPr/>
      <dgm:t>
        <a:bodyPr/>
        <a:lstStyle/>
        <a:p>
          <a:endParaRPr lang="en-US"/>
        </a:p>
      </dgm:t>
    </dgm:pt>
    <dgm:pt modelId="{DA562576-4162-40FB-98E1-161447FED8BA}" type="pres">
      <dgm:prSet presAssocID="{0DBB53BA-4F96-4DE2-B6DF-40290652862D}" presName="childNode" presStyleLbl="node1" presStyleIdx="0" presStyleCnt="2">
        <dgm:presLayoutVars>
          <dgm:bulletEnabled val="1"/>
        </dgm:presLayoutVars>
      </dgm:prSet>
      <dgm:spPr/>
      <dgm:t>
        <a:bodyPr/>
        <a:lstStyle/>
        <a:p>
          <a:endParaRPr lang="en-US"/>
        </a:p>
      </dgm:t>
    </dgm:pt>
    <dgm:pt modelId="{BC19C5BE-7173-43B3-8652-6032A38FFAEA}" type="pres">
      <dgm:prSet presAssocID="{F1804011-1343-4F70-9CB2-6A213B295D2E}" presName="hSp" presStyleCnt="0"/>
      <dgm:spPr/>
    </dgm:pt>
    <dgm:pt modelId="{B105926C-A619-46CC-9BC3-95E699D5A1EE}" type="pres">
      <dgm:prSet presAssocID="{F1804011-1343-4F70-9CB2-6A213B295D2E}" presName="vProcSp" presStyleCnt="0"/>
      <dgm:spPr/>
    </dgm:pt>
    <dgm:pt modelId="{7FDC5789-E4DF-491E-89F2-D516650C5D1A}" type="pres">
      <dgm:prSet presAssocID="{F1804011-1343-4F70-9CB2-6A213B295D2E}" presName="vSp1" presStyleCnt="0"/>
      <dgm:spPr/>
    </dgm:pt>
    <dgm:pt modelId="{C12367E8-AE36-428E-93A7-9E73E581A130}" type="pres">
      <dgm:prSet presAssocID="{F1804011-1343-4F70-9CB2-6A213B295D2E}" presName="simulatedConn" presStyleLbl="solidFgAcc1" presStyleIdx="0" presStyleCnt="1"/>
      <dgm:spPr/>
    </dgm:pt>
    <dgm:pt modelId="{CDCB8D65-F3D8-4BFC-9525-18F75063E698}" type="pres">
      <dgm:prSet presAssocID="{F1804011-1343-4F70-9CB2-6A213B295D2E}" presName="vSp2" presStyleCnt="0"/>
      <dgm:spPr/>
    </dgm:pt>
    <dgm:pt modelId="{28C6F0B6-9F56-4265-8542-0D0BCBB841D8}" type="pres">
      <dgm:prSet presAssocID="{F1804011-1343-4F70-9CB2-6A213B295D2E}" presName="sibTrans" presStyleCnt="0"/>
      <dgm:spPr/>
    </dgm:pt>
    <dgm:pt modelId="{2B2E00B5-849F-4C7A-ABB8-7291C1638AA1}" type="pres">
      <dgm:prSet presAssocID="{AC70D4A9-29F8-47AA-9D47-1380445002BA}" presName="compositeNode" presStyleCnt="0">
        <dgm:presLayoutVars>
          <dgm:bulletEnabled val="1"/>
        </dgm:presLayoutVars>
      </dgm:prSet>
      <dgm:spPr/>
    </dgm:pt>
    <dgm:pt modelId="{5BC4DAE5-2212-48C4-882D-D1BA82DD6D81}" type="pres">
      <dgm:prSet presAssocID="{AC70D4A9-29F8-47AA-9D47-1380445002BA}" presName="bgRect" presStyleLbl="node1" presStyleIdx="1" presStyleCnt="2" custScaleX="101867" custScaleY="106898"/>
      <dgm:spPr/>
      <dgm:t>
        <a:bodyPr/>
        <a:lstStyle/>
        <a:p>
          <a:endParaRPr lang="en-US"/>
        </a:p>
      </dgm:t>
    </dgm:pt>
    <dgm:pt modelId="{8979AC9A-9FFE-4C70-BD0A-606BC09257CD}" type="pres">
      <dgm:prSet presAssocID="{AC70D4A9-29F8-47AA-9D47-1380445002BA}" presName="parentNode" presStyleLbl="node1" presStyleIdx="1" presStyleCnt="2">
        <dgm:presLayoutVars>
          <dgm:chMax val="0"/>
          <dgm:bulletEnabled val="1"/>
        </dgm:presLayoutVars>
      </dgm:prSet>
      <dgm:spPr/>
      <dgm:t>
        <a:bodyPr/>
        <a:lstStyle/>
        <a:p>
          <a:endParaRPr lang="en-US"/>
        </a:p>
      </dgm:t>
    </dgm:pt>
    <dgm:pt modelId="{0C13B432-0BDF-4F9A-91D4-ACDBE4CBE4AB}" type="pres">
      <dgm:prSet presAssocID="{AC70D4A9-29F8-47AA-9D47-1380445002BA}" presName="childNode" presStyleLbl="node1" presStyleIdx="1" presStyleCnt="2">
        <dgm:presLayoutVars>
          <dgm:bulletEnabled val="1"/>
        </dgm:presLayoutVars>
      </dgm:prSet>
      <dgm:spPr/>
      <dgm:t>
        <a:bodyPr/>
        <a:lstStyle/>
        <a:p>
          <a:endParaRPr lang="en-US"/>
        </a:p>
      </dgm:t>
    </dgm:pt>
  </dgm:ptLst>
  <dgm:cxnLst>
    <dgm:cxn modelId="{F5BA4495-C1D7-40CD-9E9E-EE870F81654F}" type="presOf" srcId="{896F23E6-D0CC-4319-B796-1AB3B994A0DF}" destId="{0C13B432-0BDF-4F9A-91D4-ACDBE4CBE4AB}" srcOrd="0" destOrd="2" presId="urn:microsoft.com/office/officeart/2005/8/layout/hProcess7#1"/>
    <dgm:cxn modelId="{90A9DA36-4795-459D-95A7-D528ABF42553}" type="presOf" srcId="{F8783B8C-B899-455E-88D5-5C934CF6069D}" destId="{0C13B432-0BDF-4F9A-91D4-ACDBE4CBE4AB}" srcOrd="0" destOrd="1" presId="urn:microsoft.com/office/officeart/2005/8/layout/hProcess7#1"/>
    <dgm:cxn modelId="{AAD39B38-9126-48E7-9945-77D9DB13B73A}" srcId="{0DBB53BA-4F96-4DE2-B6DF-40290652862D}" destId="{9C4623B6-EE84-4C69-BAB2-563BD2CD4322}" srcOrd="0" destOrd="0" parTransId="{78B0D7A7-6973-4BDF-905E-79B0F5D2B951}" sibTransId="{01F199B6-98A9-4246-A73E-9506890B737E}"/>
    <dgm:cxn modelId="{32DB7D4F-B303-4730-A90A-B6078F84DA6C}" type="presOf" srcId="{9C4623B6-EE84-4C69-BAB2-563BD2CD4322}" destId="{DA562576-4162-40FB-98E1-161447FED8BA}" srcOrd="0" destOrd="0" presId="urn:microsoft.com/office/officeart/2005/8/layout/hProcess7#1"/>
    <dgm:cxn modelId="{599802C9-B95A-4171-A082-067A46EFCD37}" type="presOf" srcId="{0DBB53BA-4F96-4DE2-B6DF-40290652862D}" destId="{34C2F588-09C1-46B0-9923-9E02C6485319}" srcOrd="1" destOrd="0" presId="urn:microsoft.com/office/officeart/2005/8/layout/hProcess7#1"/>
    <dgm:cxn modelId="{51553F8D-5239-4ADA-A7FD-26D459BB20C8}" type="presOf" srcId="{4610D0A9-9CDA-4A14-834D-2DEF65C8D2B5}" destId="{0C13B432-0BDF-4F9A-91D4-ACDBE4CBE4AB}" srcOrd="0" destOrd="0" presId="urn:microsoft.com/office/officeart/2005/8/layout/hProcess7#1"/>
    <dgm:cxn modelId="{DF358454-0B12-4780-ACB3-3B4792F3395B}" srcId="{AC70D4A9-29F8-47AA-9D47-1380445002BA}" destId="{896F23E6-D0CC-4319-B796-1AB3B994A0DF}" srcOrd="2" destOrd="0" parTransId="{C8F8B860-7D1A-4E27-A90D-47661F11F78C}" sibTransId="{41733AF3-7641-4E50-BE23-B1D7E03A486D}"/>
    <dgm:cxn modelId="{E2DA85B6-30B1-480B-88AA-7611391428E5}" type="presOf" srcId="{AC70D4A9-29F8-47AA-9D47-1380445002BA}" destId="{5BC4DAE5-2212-48C4-882D-D1BA82DD6D81}" srcOrd="0" destOrd="0" presId="urn:microsoft.com/office/officeart/2005/8/layout/hProcess7#1"/>
    <dgm:cxn modelId="{3B3E6D72-B08D-4BF1-A3C6-1EAFE91E5E2E}" srcId="{BCD62FB2-1A97-4D6B-A3A6-C49CFDDE9CD6}" destId="{AC70D4A9-29F8-47AA-9D47-1380445002BA}" srcOrd="1" destOrd="0" parTransId="{CA0854A0-1D6A-4255-8E32-A15A4FA6B49E}" sibTransId="{973F19C4-E3B8-47CF-8E20-4AF7282824D4}"/>
    <dgm:cxn modelId="{035F9BBB-9D48-44D3-A92A-D00D2BA94A59}" srcId="{AC70D4A9-29F8-47AA-9D47-1380445002BA}" destId="{4610D0A9-9CDA-4A14-834D-2DEF65C8D2B5}" srcOrd="0" destOrd="0" parTransId="{15D050EB-5248-45DB-A40A-8C8DF1B59FBA}" sibTransId="{381BFE99-74EA-4E24-B558-42B06CFEADC0}"/>
    <dgm:cxn modelId="{3C802899-EEB7-4150-8F5A-2684547FF785}" type="presOf" srcId="{BCD62FB2-1A97-4D6B-A3A6-C49CFDDE9CD6}" destId="{39A69250-1097-4F0B-BFD2-9FE6CA4F8414}" srcOrd="0" destOrd="0" presId="urn:microsoft.com/office/officeart/2005/8/layout/hProcess7#1"/>
    <dgm:cxn modelId="{69E7BC0A-5350-4168-A236-7570CFE206C3}" srcId="{BCD62FB2-1A97-4D6B-A3A6-C49CFDDE9CD6}" destId="{0DBB53BA-4F96-4DE2-B6DF-40290652862D}" srcOrd="0" destOrd="0" parTransId="{DAD3374B-F8FB-4FF0-A637-C1F17FCDB7ED}" sibTransId="{F1804011-1343-4F70-9CB2-6A213B295D2E}"/>
    <dgm:cxn modelId="{BC4978E8-5F29-4D3B-B1E1-0E791FAFF3CB}" type="presOf" srcId="{AC70D4A9-29F8-47AA-9D47-1380445002BA}" destId="{8979AC9A-9FFE-4C70-BD0A-606BC09257CD}" srcOrd="1" destOrd="0" presId="urn:microsoft.com/office/officeart/2005/8/layout/hProcess7#1"/>
    <dgm:cxn modelId="{C344EAC6-B582-42D6-A432-8268DC0A6095}" type="presOf" srcId="{0DBB53BA-4F96-4DE2-B6DF-40290652862D}" destId="{71ED1D4A-5330-418B-A23C-7D035F411AC0}" srcOrd="0" destOrd="0" presId="urn:microsoft.com/office/officeart/2005/8/layout/hProcess7#1"/>
    <dgm:cxn modelId="{05B446E7-514F-4E76-9B6F-2C3E84EE841C}" srcId="{AC70D4A9-29F8-47AA-9D47-1380445002BA}" destId="{F8783B8C-B899-455E-88D5-5C934CF6069D}" srcOrd="1" destOrd="0" parTransId="{FC7D118A-AB4B-4196-B7CF-9BC7B137FC9C}" sibTransId="{DB062834-E33C-4B83-8ACA-933124B01920}"/>
    <dgm:cxn modelId="{27EAE321-FB0C-4E57-A6DC-DD0FB0DA06FD}" type="presParOf" srcId="{39A69250-1097-4F0B-BFD2-9FE6CA4F8414}" destId="{54BB0B4C-BB41-4131-B465-42CAF9E33E63}" srcOrd="0" destOrd="0" presId="urn:microsoft.com/office/officeart/2005/8/layout/hProcess7#1"/>
    <dgm:cxn modelId="{4BA1966F-ED5C-4DAA-B2B1-AE6D62C4F7F0}" type="presParOf" srcId="{54BB0B4C-BB41-4131-B465-42CAF9E33E63}" destId="{71ED1D4A-5330-418B-A23C-7D035F411AC0}" srcOrd="0" destOrd="0" presId="urn:microsoft.com/office/officeart/2005/8/layout/hProcess7#1"/>
    <dgm:cxn modelId="{3FD016FC-BDAE-474B-805E-90186DE52E51}" type="presParOf" srcId="{54BB0B4C-BB41-4131-B465-42CAF9E33E63}" destId="{34C2F588-09C1-46B0-9923-9E02C6485319}" srcOrd="1" destOrd="0" presId="urn:microsoft.com/office/officeart/2005/8/layout/hProcess7#1"/>
    <dgm:cxn modelId="{94C84456-CE85-4469-B333-353ECFEA309B}" type="presParOf" srcId="{54BB0B4C-BB41-4131-B465-42CAF9E33E63}" destId="{DA562576-4162-40FB-98E1-161447FED8BA}" srcOrd="2" destOrd="0" presId="urn:microsoft.com/office/officeart/2005/8/layout/hProcess7#1"/>
    <dgm:cxn modelId="{78567FC5-C554-4458-8A58-2FB200B559E8}" type="presParOf" srcId="{39A69250-1097-4F0B-BFD2-9FE6CA4F8414}" destId="{BC19C5BE-7173-43B3-8652-6032A38FFAEA}" srcOrd="1" destOrd="0" presId="urn:microsoft.com/office/officeart/2005/8/layout/hProcess7#1"/>
    <dgm:cxn modelId="{A3CF5A42-6443-417A-A91E-8AF5D27C5EA1}" type="presParOf" srcId="{39A69250-1097-4F0B-BFD2-9FE6CA4F8414}" destId="{B105926C-A619-46CC-9BC3-95E699D5A1EE}" srcOrd="2" destOrd="0" presId="urn:microsoft.com/office/officeart/2005/8/layout/hProcess7#1"/>
    <dgm:cxn modelId="{D6326693-325D-44FB-83BF-B6F8DDE9DDB1}" type="presParOf" srcId="{B105926C-A619-46CC-9BC3-95E699D5A1EE}" destId="{7FDC5789-E4DF-491E-89F2-D516650C5D1A}" srcOrd="0" destOrd="0" presId="urn:microsoft.com/office/officeart/2005/8/layout/hProcess7#1"/>
    <dgm:cxn modelId="{1B7962DB-9FB4-4F26-ACE1-D8CFCA54A593}" type="presParOf" srcId="{B105926C-A619-46CC-9BC3-95E699D5A1EE}" destId="{C12367E8-AE36-428E-93A7-9E73E581A130}" srcOrd="1" destOrd="0" presId="urn:microsoft.com/office/officeart/2005/8/layout/hProcess7#1"/>
    <dgm:cxn modelId="{DB4217E3-996A-4519-957D-C777420FFE4D}" type="presParOf" srcId="{B105926C-A619-46CC-9BC3-95E699D5A1EE}" destId="{CDCB8D65-F3D8-4BFC-9525-18F75063E698}" srcOrd="2" destOrd="0" presId="urn:microsoft.com/office/officeart/2005/8/layout/hProcess7#1"/>
    <dgm:cxn modelId="{BDDBB68A-95E7-4E3F-884D-8383C917398A}" type="presParOf" srcId="{39A69250-1097-4F0B-BFD2-9FE6CA4F8414}" destId="{28C6F0B6-9F56-4265-8542-0D0BCBB841D8}" srcOrd="3" destOrd="0" presId="urn:microsoft.com/office/officeart/2005/8/layout/hProcess7#1"/>
    <dgm:cxn modelId="{14CF89BA-E3E1-457E-A917-FBF8B68BF196}" type="presParOf" srcId="{39A69250-1097-4F0B-BFD2-9FE6CA4F8414}" destId="{2B2E00B5-849F-4C7A-ABB8-7291C1638AA1}" srcOrd="4" destOrd="0" presId="urn:microsoft.com/office/officeart/2005/8/layout/hProcess7#1"/>
    <dgm:cxn modelId="{24FEBF92-2596-46D5-A92F-B93E6729EB5D}" type="presParOf" srcId="{2B2E00B5-849F-4C7A-ABB8-7291C1638AA1}" destId="{5BC4DAE5-2212-48C4-882D-D1BA82DD6D81}" srcOrd="0" destOrd="0" presId="urn:microsoft.com/office/officeart/2005/8/layout/hProcess7#1"/>
    <dgm:cxn modelId="{3223D8DA-CBDF-4042-8111-00E4287E4ECA}" type="presParOf" srcId="{2B2E00B5-849F-4C7A-ABB8-7291C1638AA1}" destId="{8979AC9A-9FFE-4C70-BD0A-606BC09257CD}" srcOrd="1" destOrd="0" presId="urn:microsoft.com/office/officeart/2005/8/layout/hProcess7#1"/>
    <dgm:cxn modelId="{3788D9D1-4EF3-4A59-A22C-B96AF345AED2}" type="presParOf" srcId="{2B2E00B5-849F-4C7A-ABB8-7291C1638AA1}" destId="{0C13B432-0BDF-4F9A-91D4-ACDBE4CBE4AB}" srcOrd="2" destOrd="0" presId="urn:microsoft.com/office/officeart/2005/8/layout/hProcess7#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ED1D4A-5330-418B-A23C-7D035F411AC0}">
      <dsp:nvSpPr>
        <dsp:cNvPr id="0" name=""/>
        <dsp:cNvSpPr/>
      </dsp:nvSpPr>
      <dsp:spPr>
        <a:xfrm>
          <a:off x="953" y="305579"/>
          <a:ext cx="3873294" cy="5365504"/>
        </a:xfrm>
        <a:prstGeom prst="roundRect">
          <a:avLst>
            <a:gd name="adj" fmla="val 5000"/>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137160" rIns="177800" bIns="0" numCol="1" spcCol="1270" anchor="t" anchorCtr="0">
          <a:noAutofit/>
        </a:bodyPr>
        <a:lstStyle/>
        <a:p>
          <a:pPr lvl="0" algn="r" defTabSz="1778000">
            <a:lnSpc>
              <a:spcPct val="90000"/>
            </a:lnSpc>
            <a:spcBef>
              <a:spcPct val="0"/>
            </a:spcBef>
            <a:spcAft>
              <a:spcPct val="35000"/>
            </a:spcAft>
          </a:pPr>
          <a:r>
            <a:rPr lang="en-GB" sz="4000" kern="1200" dirty="0" smtClean="0"/>
            <a:t>Traditional training</a:t>
          </a:r>
          <a:endParaRPr lang="en-US" sz="4000" kern="1200" dirty="0"/>
        </a:p>
      </dsp:txBody>
      <dsp:txXfrm rot="16200000">
        <a:off x="-1811573" y="2118107"/>
        <a:ext cx="4399713" cy="774658"/>
      </dsp:txXfrm>
    </dsp:sp>
    <dsp:sp modelId="{DA562576-4162-40FB-98E1-161447FED8BA}">
      <dsp:nvSpPr>
        <dsp:cNvPr id="0" name=""/>
        <dsp:cNvSpPr/>
      </dsp:nvSpPr>
      <dsp:spPr>
        <a:xfrm>
          <a:off x="775612" y="305579"/>
          <a:ext cx="2885604" cy="5365504"/>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dsp:spPr>
      <dsp:style>
        <a:lnRef idx="0">
          <a:scrgbClr r="0" g="0" b="0"/>
        </a:lnRef>
        <a:fillRef idx="1">
          <a:scrgbClr r="0" g="0" b="0"/>
        </a:fillRef>
        <a:effectRef idx="2">
          <a:scrgbClr r="0" g="0" b="0"/>
        </a:effectRef>
        <a:fontRef idx="minor">
          <a:schemeClr val="lt1"/>
        </a:fontRef>
      </dsp:style>
      <dsp:txBody>
        <a:bodyPr spcFirstLastPara="0" vert="horz" wrap="square" lIns="0" tIns="68580" rIns="0" bIns="0" numCol="1" spcCol="1270" anchor="t" anchorCtr="0">
          <a:noAutofit/>
        </a:bodyPr>
        <a:lstStyle/>
        <a:p>
          <a:pPr lvl="0" algn="l" defTabSz="889000">
            <a:lnSpc>
              <a:spcPct val="90000"/>
            </a:lnSpc>
            <a:spcBef>
              <a:spcPct val="0"/>
            </a:spcBef>
            <a:spcAft>
              <a:spcPct val="35000"/>
            </a:spcAft>
          </a:pPr>
          <a:r>
            <a:rPr lang="en-GB" sz="2000" kern="1200" dirty="0" smtClean="0"/>
            <a:t>Trainer led</a:t>
          </a:r>
        </a:p>
        <a:p>
          <a:pPr lvl="0" algn="l" defTabSz="889000">
            <a:lnSpc>
              <a:spcPct val="90000"/>
            </a:lnSpc>
            <a:spcBef>
              <a:spcPct val="0"/>
            </a:spcBef>
            <a:spcAft>
              <a:spcPct val="35000"/>
            </a:spcAft>
          </a:pPr>
          <a:endParaRPr lang="en-GB" sz="2000" kern="1200" dirty="0" smtClean="0"/>
        </a:p>
        <a:p>
          <a:pPr lvl="0" algn="l" defTabSz="889000">
            <a:lnSpc>
              <a:spcPct val="90000"/>
            </a:lnSpc>
            <a:spcBef>
              <a:spcPct val="0"/>
            </a:spcBef>
            <a:spcAft>
              <a:spcPct val="35000"/>
            </a:spcAft>
          </a:pPr>
          <a:r>
            <a:rPr lang="en-GB" sz="2000" kern="1200" dirty="0" smtClean="0"/>
            <a:t>Participants observe</a:t>
          </a:r>
        </a:p>
        <a:p>
          <a:pPr lvl="0" algn="l" defTabSz="889000">
            <a:lnSpc>
              <a:spcPct val="90000"/>
            </a:lnSpc>
            <a:spcBef>
              <a:spcPct val="0"/>
            </a:spcBef>
            <a:spcAft>
              <a:spcPct val="35000"/>
            </a:spcAft>
          </a:pPr>
          <a:endParaRPr lang="en-GB" sz="2000" kern="1200" dirty="0" smtClean="0"/>
        </a:p>
        <a:p>
          <a:pPr lvl="0" algn="l" defTabSz="889000">
            <a:lnSpc>
              <a:spcPct val="90000"/>
            </a:lnSpc>
            <a:spcBef>
              <a:spcPct val="0"/>
            </a:spcBef>
            <a:spcAft>
              <a:spcPct val="35000"/>
            </a:spcAft>
          </a:pPr>
          <a:r>
            <a:rPr lang="en-GB" sz="2000" kern="1200" dirty="0" smtClean="0"/>
            <a:t>Demonstrations</a:t>
          </a:r>
        </a:p>
        <a:p>
          <a:pPr lvl="0" algn="l" defTabSz="889000">
            <a:lnSpc>
              <a:spcPct val="90000"/>
            </a:lnSpc>
            <a:spcBef>
              <a:spcPct val="0"/>
            </a:spcBef>
            <a:spcAft>
              <a:spcPct val="35000"/>
            </a:spcAft>
          </a:pPr>
          <a:endParaRPr lang="en-GB" sz="2000" kern="1200" dirty="0" smtClean="0"/>
        </a:p>
        <a:p>
          <a:pPr lvl="0" algn="l" defTabSz="889000">
            <a:lnSpc>
              <a:spcPct val="90000"/>
            </a:lnSpc>
            <a:spcBef>
              <a:spcPct val="0"/>
            </a:spcBef>
            <a:spcAft>
              <a:spcPct val="35000"/>
            </a:spcAft>
          </a:pPr>
          <a:r>
            <a:rPr lang="en-GB" sz="2000" kern="1200" dirty="0" smtClean="0"/>
            <a:t>Follow guided instruction</a:t>
          </a:r>
        </a:p>
        <a:p>
          <a:pPr lvl="0" algn="l" defTabSz="889000">
            <a:lnSpc>
              <a:spcPct val="90000"/>
            </a:lnSpc>
            <a:spcBef>
              <a:spcPct val="0"/>
            </a:spcBef>
            <a:spcAft>
              <a:spcPct val="35000"/>
            </a:spcAft>
          </a:pPr>
          <a:endParaRPr lang="en-GB" sz="2000" kern="1200" dirty="0" smtClean="0"/>
        </a:p>
        <a:p>
          <a:pPr lvl="0" algn="l" defTabSz="889000">
            <a:lnSpc>
              <a:spcPct val="90000"/>
            </a:lnSpc>
            <a:spcBef>
              <a:spcPct val="0"/>
            </a:spcBef>
            <a:spcAft>
              <a:spcPct val="35000"/>
            </a:spcAft>
          </a:pPr>
          <a:r>
            <a:rPr lang="en-GB" sz="2000" kern="1200" dirty="0" smtClean="0"/>
            <a:t>Participants perform training activity</a:t>
          </a:r>
        </a:p>
        <a:p>
          <a:pPr lvl="0" algn="l" defTabSz="889000">
            <a:lnSpc>
              <a:spcPct val="90000"/>
            </a:lnSpc>
            <a:spcBef>
              <a:spcPct val="0"/>
            </a:spcBef>
            <a:spcAft>
              <a:spcPct val="35000"/>
            </a:spcAft>
          </a:pPr>
          <a:endParaRPr lang="en-GB" sz="2000" kern="1200" dirty="0" smtClean="0"/>
        </a:p>
        <a:p>
          <a:pPr lvl="0" algn="l" defTabSz="889000">
            <a:lnSpc>
              <a:spcPct val="90000"/>
            </a:lnSpc>
            <a:spcBef>
              <a:spcPct val="0"/>
            </a:spcBef>
            <a:spcAft>
              <a:spcPct val="35000"/>
            </a:spcAft>
          </a:pPr>
          <a:r>
            <a:rPr lang="en-GB" sz="2000" kern="1200" dirty="0" smtClean="0"/>
            <a:t>Feedback discussion</a:t>
          </a:r>
          <a:endParaRPr lang="en-US" sz="2000" kern="1200" dirty="0"/>
        </a:p>
      </dsp:txBody>
      <dsp:txXfrm>
        <a:off x="775612" y="305579"/>
        <a:ext cx="2885604" cy="5365504"/>
      </dsp:txXfrm>
    </dsp:sp>
    <dsp:sp modelId="{5BC4DAE5-2212-48C4-882D-D1BA82DD6D81}">
      <dsp:nvSpPr>
        <dsp:cNvPr id="0" name=""/>
        <dsp:cNvSpPr/>
      </dsp:nvSpPr>
      <dsp:spPr>
        <a:xfrm>
          <a:off x="4009813" y="305579"/>
          <a:ext cx="3945608" cy="4968569"/>
        </a:xfrm>
        <a:prstGeom prst="roundRect">
          <a:avLst>
            <a:gd name="adj" fmla="val 5000"/>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137160" rIns="177800" bIns="0" numCol="1" spcCol="1270" anchor="t" anchorCtr="0">
          <a:noAutofit/>
        </a:bodyPr>
        <a:lstStyle/>
        <a:p>
          <a:pPr lvl="0" algn="r" defTabSz="1778000">
            <a:lnSpc>
              <a:spcPct val="90000"/>
            </a:lnSpc>
            <a:spcBef>
              <a:spcPct val="0"/>
            </a:spcBef>
            <a:spcAft>
              <a:spcPct val="35000"/>
            </a:spcAft>
          </a:pPr>
          <a:r>
            <a:rPr lang="en-GB" sz="4000" kern="1200" dirty="0" smtClean="0"/>
            <a:t> Flipped training</a:t>
          </a:r>
          <a:endParaRPr lang="en-US" sz="4000" kern="1200" dirty="0"/>
        </a:p>
      </dsp:txBody>
      <dsp:txXfrm rot="16200000">
        <a:off x="2367261" y="1948132"/>
        <a:ext cx="4074226" cy="789121"/>
      </dsp:txXfrm>
    </dsp:sp>
    <dsp:sp modelId="{C12367E8-AE36-428E-93A7-9E73E581A130}">
      <dsp:nvSpPr>
        <dsp:cNvPr id="0" name=""/>
        <dsp:cNvSpPr/>
      </dsp:nvSpPr>
      <dsp:spPr>
        <a:xfrm rot="5400000">
          <a:off x="3687624" y="3999894"/>
          <a:ext cx="683110" cy="580994"/>
        </a:xfrm>
        <a:prstGeom prst="flowChartExtract">
          <a:avLst/>
        </a:prstGeom>
        <a:solidFill>
          <a:schemeClr val="lt2">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0C13B432-0BDF-4F9A-91D4-ACDBE4CBE4AB}">
      <dsp:nvSpPr>
        <dsp:cNvPr id="0" name=""/>
        <dsp:cNvSpPr/>
      </dsp:nvSpPr>
      <dsp:spPr>
        <a:xfrm>
          <a:off x="4793692" y="305579"/>
          <a:ext cx="2939478" cy="4968569"/>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dsp:spPr>
      <dsp:style>
        <a:lnRef idx="0">
          <a:scrgbClr r="0" g="0" b="0"/>
        </a:lnRef>
        <a:fillRef idx="1">
          <a:scrgbClr r="0" g="0" b="0"/>
        </a:fillRef>
        <a:effectRef idx="2">
          <a:scrgbClr r="0" g="0" b="0"/>
        </a:effectRef>
        <a:fontRef idx="minor">
          <a:schemeClr val="lt1"/>
        </a:fontRef>
      </dsp:style>
      <dsp:txBody>
        <a:bodyPr spcFirstLastPara="0" vert="horz" wrap="square" lIns="0" tIns="65151" rIns="0" bIns="0" numCol="1" spcCol="1270" anchor="t" anchorCtr="0">
          <a:noAutofit/>
        </a:bodyPr>
        <a:lstStyle/>
        <a:p>
          <a:pPr lvl="0" algn="l" defTabSz="844550">
            <a:lnSpc>
              <a:spcPct val="90000"/>
            </a:lnSpc>
            <a:spcBef>
              <a:spcPct val="0"/>
            </a:spcBef>
            <a:spcAft>
              <a:spcPct val="35000"/>
            </a:spcAft>
          </a:pPr>
          <a:r>
            <a:rPr lang="en-GB" sz="1900" kern="1200" dirty="0" smtClean="0"/>
            <a:t>Training content studied prior to attending training</a:t>
          </a:r>
        </a:p>
        <a:p>
          <a:pPr lvl="0" algn="l" defTabSz="844550">
            <a:lnSpc>
              <a:spcPct val="90000"/>
            </a:lnSpc>
            <a:spcBef>
              <a:spcPct val="0"/>
            </a:spcBef>
            <a:spcAft>
              <a:spcPct val="35000"/>
            </a:spcAft>
          </a:pPr>
          <a:endParaRPr lang="en-GB" sz="1900" kern="1200" dirty="0" smtClean="0"/>
        </a:p>
        <a:p>
          <a:pPr lvl="0" algn="l" defTabSz="844550">
            <a:lnSpc>
              <a:spcPct val="90000"/>
            </a:lnSpc>
            <a:spcBef>
              <a:spcPct val="0"/>
            </a:spcBef>
            <a:spcAft>
              <a:spcPct val="35000"/>
            </a:spcAft>
          </a:pPr>
          <a:r>
            <a:rPr lang="en-GB" sz="1900" kern="1200" dirty="0" smtClean="0"/>
            <a:t>Training session is participant led</a:t>
          </a:r>
          <a:endParaRPr lang="en-US" sz="1900" kern="1200" dirty="0"/>
        </a:p>
        <a:p>
          <a:pPr lvl="0" algn="l" defTabSz="844550">
            <a:lnSpc>
              <a:spcPct val="90000"/>
            </a:lnSpc>
            <a:spcBef>
              <a:spcPct val="0"/>
            </a:spcBef>
            <a:spcAft>
              <a:spcPct val="35000"/>
            </a:spcAft>
          </a:pPr>
          <a:endParaRPr lang="en-US" sz="1900" kern="1200" dirty="0"/>
        </a:p>
        <a:p>
          <a:pPr lvl="0" algn="l" defTabSz="844550">
            <a:lnSpc>
              <a:spcPct val="90000"/>
            </a:lnSpc>
            <a:spcBef>
              <a:spcPct val="0"/>
            </a:spcBef>
            <a:spcAft>
              <a:spcPct val="35000"/>
            </a:spcAft>
          </a:pPr>
          <a:r>
            <a:rPr lang="en-GB" sz="1900" kern="1200" dirty="0" smtClean="0"/>
            <a:t>Problem based learning activities</a:t>
          </a:r>
        </a:p>
        <a:p>
          <a:pPr lvl="0" algn="l" defTabSz="844550">
            <a:lnSpc>
              <a:spcPct val="90000"/>
            </a:lnSpc>
            <a:spcBef>
              <a:spcPct val="0"/>
            </a:spcBef>
            <a:spcAft>
              <a:spcPct val="35000"/>
            </a:spcAft>
          </a:pPr>
          <a:endParaRPr lang="en-GB" sz="1900" kern="1200" dirty="0" smtClean="0"/>
        </a:p>
        <a:p>
          <a:pPr lvl="0" algn="l" defTabSz="844550">
            <a:lnSpc>
              <a:spcPct val="90000"/>
            </a:lnSpc>
            <a:spcBef>
              <a:spcPct val="0"/>
            </a:spcBef>
            <a:spcAft>
              <a:spcPct val="35000"/>
            </a:spcAft>
          </a:pPr>
          <a:r>
            <a:rPr lang="en-GB" sz="1900" kern="1200" dirty="0" smtClean="0"/>
            <a:t>Discussion </a:t>
          </a:r>
        </a:p>
        <a:p>
          <a:pPr lvl="0" algn="l" defTabSz="844550">
            <a:lnSpc>
              <a:spcPct val="90000"/>
            </a:lnSpc>
            <a:spcBef>
              <a:spcPct val="0"/>
            </a:spcBef>
            <a:spcAft>
              <a:spcPct val="35000"/>
            </a:spcAft>
          </a:pPr>
          <a:endParaRPr lang="en-GB" sz="1900" kern="1200" dirty="0" smtClean="0"/>
        </a:p>
        <a:p>
          <a:pPr lvl="0" algn="l" defTabSz="844550">
            <a:lnSpc>
              <a:spcPct val="90000"/>
            </a:lnSpc>
            <a:spcBef>
              <a:spcPct val="0"/>
            </a:spcBef>
            <a:spcAft>
              <a:spcPct val="35000"/>
            </a:spcAft>
          </a:pPr>
          <a:r>
            <a:rPr lang="en-GB" sz="1900" kern="1200" dirty="0" smtClean="0"/>
            <a:t>Participants receive support and guidance</a:t>
          </a:r>
        </a:p>
        <a:p>
          <a:pPr lvl="0" algn="l" defTabSz="844550">
            <a:lnSpc>
              <a:spcPct val="90000"/>
            </a:lnSpc>
            <a:spcBef>
              <a:spcPct val="0"/>
            </a:spcBef>
            <a:spcAft>
              <a:spcPct val="35000"/>
            </a:spcAft>
          </a:pPr>
          <a:endParaRPr lang="en-US" sz="1900" kern="1200" dirty="0"/>
        </a:p>
      </dsp:txBody>
      <dsp:txXfrm>
        <a:off x="4793692" y="305579"/>
        <a:ext cx="2939478" cy="496856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98BD7B7-11CD-4260-A84E-45A1C8D7E470}" type="datetimeFigureOut">
              <a:rPr lang="en-US" smtClean="0"/>
              <a:pPr/>
              <a:t>3/15/2014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65554F6-7F27-4D6D-95B1-078AB9B00B13}" type="slidenum">
              <a:rPr lang="en-US" smtClean="0"/>
              <a:pPr/>
              <a:t>‹#›</a:t>
            </a:fld>
            <a:endParaRPr lang="en-US"/>
          </a:p>
        </p:txBody>
      </p:sp>
    </p:spTree>
    <p:extLst>
      <p:ext uri="{BB962C8B-B14F-4D97-AF65-F5344CB8AC3E}">
        <p14:creationId xmlns:p14="http://schemas.microsoft.com/office/powerpoint/2010/main" val="4085395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E176CD-D1B3-40EB-97E7-295E838010EF}" type="datetimeFigureOut">
              <a:rPr lang="en-US" smtClean="0"/>
              <a:pPr/>
              <a:t>3/15/2014</a:t>
            </a:fld>
            <a:endParaRPr lang="en-US"/>
          </a:p>
        </p:txBody>
      </p:sp>
      <p:sp>
        <p:nvSpPr>
          <p:cNvPr id="4" name="Slide Image Placeholder 3"/>
          <p:cNvSpPr>
            <a:spLocks noGrp="1" noRot="1" noChangeAspect="1"/>
          </p:cNvSpPr>
          <p:nvPr>
            <p:ph type="sldImg" idx="2"/>
          </p:nvPr>
        </p:nvSpPr>
        <p:spPr>
          <a:xfrm>
            <a:off x="332655" y="179512"/>
            <a:ext cx="1056117" cy="792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88640" y="1115616"/>
            <a:ext cx="6408712" cy="78488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90219D-3E54-4F9E-8771-8E60DADB049D}" type="slidenum">
              <a:rPr lang="en-US" smtClean="0"/>
              <a:pPr/>
              <a:t>‹#›</a:t>
            </a:fld>
            <a:endParaRPr lang="en-US"/>
          </a:p>
        </p:txBody>
      </p:sp>
    </p:spTree>
    <p:extLst>
      <p:ext uri="{BB962C8B-B14F-4D97-AF65-F5344CB8AC3E}">
        <p14:creationId xmlns:p14="http://schemas.microsoft.com/office/powerpoint/2010/main" val="236118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1277938" cy="958850"/>
          </a:xfrm>
        </p:spPr>
      </p:sp>
      <p:sp>
        <p:nvSpPr>
          <p:cNvPr id="3" name="Notes Placeholder 2"/>
          <p:cNvSpPr>
            <a:spLocks noGrp="1"/>
          </p:cNvSpPr>
          <p:nvPr>
            <p:ph type="body" idx="1"/>
          </p:nvPr>
        </p:nvSpPr>
        <p:spPr>
          <a:xfrm>
            <a:off x="685800" y="1691680"/>
            <a:ext cx="5486400" cy="6766520"/>
          </a:xfrm>
        </p:spPr>
        <p:txBody>
          <a:bodyPr>
            <a:normAutofit/>
          </a:bodyPr>
          <a:lstStyle/>
          <a:p>
            <a:endParaRPr lang="en-GB" baseline="0" dirty="0" smtClean="0"/>
          </a:p>
          <a:p>
            <a:r>
              <a:rPr lang="en-GB" dirty="0" smtClean="0"/>
              <a:t>Worked on</a:t>
            </a:r>
            <a:r>
              <a:rPr lang="en-GB" baseline="0" dirty="0" smtClean="0"/>
              <a:t> Analytical and Research Skills, known as its acronym for short ….. Module (I’ll give you a moment to work that out!)</a:t>
            </a:r>
            <a:endParaRPr lang="en-US" dirty="0"/>
          </a:p>
        </p:txBody>
      </p:sp>
      <p:sp>
        <p:nvSpPr>
          <p:cNvPr id="4" name="Slide Number Placeholder 3"/>
          <p:cNvSpPr>
            <a:spLocks noGrp="1"/>
          </p:cNvSpPr>
          <p:nvPr>
            <p:ph type="sldNum" sz="quarter" idx="10"/>
          </p:nvPr>
        </p:nvSpPr>
        <p:spPr/>
        <p:txBody>
          <a:bodyPr/>
          <a:lstStyle/>
          <a:p>
            <a:fld id="{3790219D-3E54-4F9E-8771-8E60DADB049D}"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3375" y="179388"/>
            <a:ext cx="1055688" cy="792162"/>
          </a:xfrm>
        </p:spPr>
      </p:sp>
      <p:sp>
        <p:nvSpPr>
          <p:cNvPr id="3" name="Notes Placeholder 2"/>
          <p:cNvSpPr>
            <a:spLocks noGrp="1"/>
          </p:cNvSpPr>
          <p:nvPr>
            <p:ph type="body" idx="1"/>
          </p:nvPr>
        </p:nvSpPr>
        <p:spPr/>
        <p:txBody>
          <a:bodyPr>
            <a:normAutofit/>
          </a:bodyPr>
          <a:lstStyle/>
          <a:p>
            <a:endParaRPr lang="en-GB" dirty="0" smtClean="0"/>
          </a:p>
          <a:p>
            <a:r>
              <a:rPr lang="en-GB" dirty="0" smtClean="0"/>
              <a:t>Flipping</a:t>
            </a:r>
            <a:r>
              <a:rPr lang="en-GB" baseline="0" dirty="0" smtClean="0"/>
              <a:t> training may not be for all but these are my experiences and this is the knowledge I have built up from research and from implementing this training strategy. </a:t>
            </a:r>
          </a:p>
          <a:p>
            <a:endParaRPr lang="en-GB" baseline="0" dirty="0" smtClean="0"/>
          </a:p>
          <a:p>
            <a:r>
              <a:rPr lang="en-GB" baseline="0" dirty="0" smtClean="0"/>
              <a:t>I hope that you have found this useful and interesting. I hope that listening today may have prompted some of you to be thinking about how you could incorporate these ideas and practices into your organisation if you are these are my contact details, you can ask me questions in a moment but you may find you have questions when you are back at work, if you do, please get in touch and I’ll be happy to have a flipping discussion!</a:t>
            </a:r>
            <a:endParaRPr lang="en-GB" dirty="0" smtClean="0"/>
          </a:p>
          <a:p>
            <a:endParaRPr lang="en-GB" dirty="0" smtClean="0"/>
          </a:p>
          <a:p>
            <a:r>
              <a:rPr lang="en-GB" dirty="0" smtClean="0"/>
              <a:t>Thank</a:t>
            </a:r>
            <a:r>
              <a:rPr lang="en-GB" baseline="0" dirty="0" smtClean="0"/>
              <a:t> you very much for </a:t>
            </a:r>
            <a:r>
              <a:rPr lang="en-GB" baseline="0" dirty="0" err="1" smtClean="0"/>
              <a:t>lisenting</a:t>
            </a:r>
            <a:r>
              <a:rPr lang="en-GB" baseline="0" dirty="0" smtClean="0"/>
              <a:t>. </a:t>
            </a:r>
            <a:endParaRPr lang="en-GB" dirty="0" smtClean="0"/>
          </a:p>
          <a:p>
            <a:endParaRPr lang="en-GB" dirty="0" smtClean="0"/>
          </a:p>
          <a:p>
            <a:r>
              <a:rPr lang="en-GB" sz="1000" i="1" dirty="0" smtClean="0"/>
              <a:t>[keep </a:t>
            </a:r>
            <a:r>
              <a:rPr lang="en-GB" sz="1000" i="1" dirty="0" err="1" smtClean="0"/>
              <a:t>incase</a:t>
            </a:r>
            <a:r>
              <a:rPr lang="en-GB" sz="1000" i="1" baseline="0" dirty="0" smtClean="0"/>
              <a:t> needed]</a:t>
            </a:r>
          </a:p>
          <a:p>
            <a:endParaRPr lang="en-GB" sz="1000" i="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000" i="1" baseline="0" dirty="0" smtClean="0"/>
              <a:t>The question I get asked the most is … how do you get people to do the study beforehand?!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i="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000" i="1" baseline="0" dirty="0" smtClean="0"/>
              <a:t>In an academic environment this is made slightly easier as students are used to doing preparation work for other seminars so this bought ARS inline with their other academic modules. For those offering bookable, voluntary sessions you could encourage preparation as a prerequisite for the course, if you are deliver pre-learning content  via a VLE a short course you could specify this needs to be completed before the training day and monitor logins and completion data.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i="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000" i="1" baseline="0" dirty="0" smtClean="0"/>
              <a:t>Relying on people to do the work before they come is a scary thing! </a:t>
            </a:r>
          </a:p>
          <a:p>
            <a:endParaRPr lang="en-GB" dirty="0" smtClean="0"/>
          </a:p>
        </p:txBody>
      </p:sp>
      <p:sp>
        <p:nvSpPr>
          <p:cNvPr id="4" name="Slide Number Placeholder 3"/>
          <p:cNvSpPr>
            <a:spLocks noGrp="1"/>
          </p:cNvSpPr>
          <p:nvPr>
            <p:ph type="sldNum" sz="quarter" idx="10"/>
          </p:nvPr>
        </p:nvSpPr>
        <p:spPr/>
        <p:txBody>
          <a:bodyPr/>
          <a:lstStyle/>
          <a:p>
            <a:fld id="{3790219D-3E54-4F9E-8771-8E60DADB049D}"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3375" y="179388"/>
            <a:ext cx="1055688" cy="792162"/>
          </a:xfrm>
        </p:spPr>
      </p:sp>
      <p:sp>
        <p:nvSpPr>
          <p:cNvPr id="3" name="Notes Placeholder 2"/>
          <p:cNvSpPr>
            <a:spLocks noGrp="1"/>
          </p:cNvSpPr>
          <p:nvPr>
            <p:ph type="body" idx="1"/>
          </p:nvPr>
        </p:nvSpPr>
        <p:spPr/>
        <p:txBody>
          <a:bodyPr>
            <a:normAutofit/>
          </a:bodyPr>
          <a:lstStyle/>
          <a:p>
            <a:r>
              <a:rPr lang="en-GB" dirty="0" smtClean="0"/>
              <a:t>As with</a:t>
            </a:r>
            <a:r>
              <a:rPr lang="en-GB" baseline="0" dirty="0" smtClean="0"/>
              <a:t> all training methods there are </a:t>
            </a:r>
            <a:r>
              <a:rPr lang="en-GB" dirty="0" smtClean="0"/>
              <a:t>Pros</a:t>
            </a:r>
            <a:r>
              <a:rPr lang="en-GB" baseline="0" dirty="0" smtClean="0"/>
              <a:t> and Cons</a:t>
            </a:r>
            <a:r>
              <a:rPr lang="en-GB" dirty="0" smtClean="0"/>
              <a:t> to flipping your classroom, I</a:t>
            </a:r>
            <a:r>
              <a:rPr lang="en-GB" baseline="0" dirty="0" smtClean="0"/>
              <a:t> have experienced all of the things I am going to talk about now, it is hard to find a training method to suit all course participants, and despite my nerves at flipping my classroom it has proved to be an  excellent training method in the right place and context. </a:t>
            </a:r>
            <a:endParaRPr lang="en-GB" dirty="0" smtClean="0"/>
          </a:p>
          <a:p>
            <a:endParaRPr lang="en-GB" dirty="0" smtClean="0"/>
          </a:p>
          <a:p>
            <a:endParaRPr lang="en-GB" dirty="0" smtClean="0"/>
          </a:p>
        </p:txBody>
      </p:sp>
      <p:sp>
        <p:nvSpPr>
          <p:cNvPr id="4" name="Slide Number Placeholder 3"/>
          <p:cNvSpPr>
            <a:spLocks noGrp="1"/>
          </p:cNvSpPr>
          <p:nvPr>
            <p:ph type="sldNum" sz="quarter" idx="10"/>
          </p:nvPr>
        </p:nvSpPr>
        <p:spPr/>
        <p:txBody>
          <a:bodyPr/>
          <a:lstStyle/>
          <a:p>
            <a:fld id="{3790219D-3E54-4F9E-8771-8E60DADB049D}"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3375" y="179388"/>
            <a:ext cx="1055688" cy="792162"/>
          </a:xfrm>
        </p:spPr>
      </p:sp>
      <p:sp>
        <p:nvSpPr>
          <p:cNvPr id="3" name="Notes Placeholder 2"/>
          <p:cNvSpPr>
            <a:spLocks noGrp="1"/>
          </p:cNvSpPr>
          <p:nvPr>
            <p:ph type="body" idx="1"/>
          </p:nvPr>
        </p:nvSpPr>
        <p:spPr/>
        <p:txBody>
          <a:bodyPr>
            <a:normAutofit/>
          </a:bodyPr>
          <a:lstStyle/>
          <a:p>
            <a:r>
              <a:rPr lang="en-GB" dirty="0" smtClean="0"/>
              <a:t>Some of the plus</a:t>
            </a:r>
            <a:r>
              <a:rPr lang="en-GB" baseline="0" dirty="0" smtClean="0"/>
              <a:t> points of flipping training are:</a:t>
            </a:r>
            <a:endParaRPr lang="en-GB" b="1" dirty="0" smtClean="0"/>
          </a:p>
          <a:p>
            <a:endParaRPr lang="en-GB"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baseline="0" dirty="0" smtClean="0"/>
              <a:t>Individuals own and control their own learning and take responsibility for it</a:t>
            </a:r>
            <a:endParaRPr lang="en-GB" dirty="0" smtClean="0"/>
          </a:p>
          <a:p>
            <a:pPr marL="228600" indent="-228600">
              <a:buFont typeface="+mj-lt"/>
              <a:buAutoNum type="arabicPeriod"/>
            </a:pPr>
            <a:endParaRPr lang="en-GB" dirty="0" smtClean="0"/>
          </a:p>
          <a:p>
            <a:pPr marL="228600" indent="-228600">
              <a:buFont typeface="+mj-lt"/>
              <a:buAutoNum type="arabicPeriod"/>
            </a:pPr>
            <a:r>
              <a:rPr lang="en-GB" dirty="0" smtClean="0"/>
              <a:t>As Content can be learned before training,</a:t>
            </a:r>
            <a:r>
              <a:rPr lang="en-GB" baseline="0" dirty="0" smtClean="0"/>
              <a:t> individuals can study at their own pace, time and location, they can study it as much or as little as they feel they need, if they don’t understand it they can watch it again without having to admit it or without feeling lost as they may do in a training session which is moving at too fast a pace. People don’t get left behind.</a:t>
            </a:r>
          </a:p>
          <a:p>
            <a:pPr marL="228600" indent="-228600">
              <a:buFont typeface="+mj-lt"/>
              <a:buAutoNum type="arabicPeriod"/>
            </a:pPr>
            <a:endParaRPr lang="en-GB" baseline="0" dirty="0" smtClean="0"/>
          </a:p>
          <a:p>
            <a:pPr marL="228600" indent="-228600">
              <a:buFont typeface="+mj-lt"/>
              <a:buAutoNum type="arabicPeriod"/>
            </a:pPr>
            <a:r>
              <a:rPr lang="en-GB" baseline="0" dirty="0" smtClean="0"/>
              <a:t>People know the broad context of the training before coming to your session, so they have appropriate expectations</a:t>
            </a:r>
          </a:p>
          <a:p>
            <a:pPr marL="228600" indent="-228600">
              <a:buFont typeface="+mj-lt"/>
              <a:buAutoNum type="arabicPeriod"/>
            </a:pPr>
            <a:endParaRPr lang="en-GB" baseline="0" dirty="0" smtClean="0"/>
          </a:p>
          <a:p>
            <a:pPr marL="228600" indent="-228600">
              <a:buFont typeface="+mj-lt"/>
              <a:buAutoNum type="arabicPeriod"/>
            </a:pPr>
            <a:r>
              <a:rPr lang="en-GB" baseline="0" dirty="0" smtClean="0"/>
              <a:t>Content can be made available after training to support learners </a:t>
            </a:r>
          </a:p>
          <a:p>
            <a:pPr marL="228600" indent="-228600">
              <a:buFont typeface="+mj-lt"/>
              <a:buAutoNum type="arabicPeriod"/>
            </a:pPr>
            <a:endParaRPr lang="en-GB" baseline="0" dirty="0" smtClean="0"/>
          </a:p>
          <a:p>
            <a:pPr marL="228600" indent="-228600">
              <a:buFont typeface="+mj-lt"/>
              <a:buAutoNum type="arabicPeriod"/>
            </a:pPr>
            <a:r>
              <a:rPr lang="en-GB" baseline="0" dirty="0" smtClean="0"/>
              <a:t>Flipping makes for lively training as people engage with the process </a:t>
            </a:r>
          </a:p>
          <a:p>
            <a:pPr marL="228600" indent="-228600">
              <a:buFont typeface="+mj-lt"/>
              <a:buAutoNum type="arabicPeriod"/>
            </a:pPr>
            <a:endParaRPr lang="en-GB" baseline="0" dirty="0" smtClean="0"/>
          </a:p>
          <a:p>
            <a:pPr marL="228600" indent="-228600">
              <a:buFont typeface="+mj-lt"/>
              <a:buAutoNum type="arabicPeriod"/>
            </a:pPr>
            <a:r>
              <a:rPr lang="en-GB" baseline="0" dirty="0" smtClean="0"/>
              <a:t>There is increased interaction between trainer and the group through discussion and review </a:t>
            </a:r>
          </a:p>
          <a:p>
            <a:pPr marL="228600" indent="-228600">
              <a:buFont typeface="+mj-lt"/>
              <a:buAutoNum type="arabicPeriod"/>
            </a:pPr>
            <a:endParaRPr lang="en-GB" baseline="0" dirty="0" smtClean="0"/>
          </a:p>
          <a:p>
            <a:pPr marL="228600" indent="-228600">
              <a:buFont typeface="+mj-lt"/>
              <a:buAutoNum type="arabicPeriod"/>
            </a:pPr>
            <a:r>
              <a:rPr lang="en-GB" dirty="0" smtClean="0"/>
              <a:t>As time is</a:t>
            </a:r>
            <a:r>
              <a:rPr lang="en-GB" baseline="0" dirty="0" smtClean="0"/>
              <a:t> not spent doing demonstrations  you can spend time guiding and facilitating trainees through the process, peer to peer learning occurs, </a:t>
            </a:r>
            <a:endParaRPr lang="en-GB" dirty="0" smtClean="0"/>
          </a:p>
          <a:p>
            <a:endParaRPr lang="en-US" dirty="0"/>
          </a:p>
        </p:txBody>
      </p:sp>
      <p:sp>
        <p:nvSpPr>
          <p:cNvPr id="4" name="Slide Number Placeholder 3"/>
          <p:cNvSpPr>
            <a:spLocks noGrp="1"/>
          </p:cNvSpPr>
          <p:nvPr>
            <p:ph type="sldNum" sz="quarter" idx="10"/>
          </p:nvPr>
        </p:nvSpPr>
        <p:spPr/>
        <p:txBody>
          <a:bodyPr/>
          <a:lstStyle/>
          <a:p>
            <a:fld id="{3790219D-3E54-4F9E-8771-8E60DADB049D}"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3375" y="179388"/>
            <a:ext cx="1055688" cy="792162"/>
          </a:xfrm>
        </p:spPr>
      </p:sp>
      <p:sp>
        <p:nvSpPr>
          <p:cNvPr id="3" name="Notes Placeholder 2"/>
          <p:cNvSpPr>
            <a:spLocks noGrp="1"/>
          </p:cNvSpPr>
          <p:nvPr>
            <p:ph type="body" idx="1"/>
          </p:nvPr>
        </p:nvSpPr>
        <p:spPr/>
        <p:txBody>
          <a:bodyPr>
            <a:normAutofit/>
          </a:bodyPr>
          <a:lstStyle/>
          <a:p>
            <a:r>
              <a:rPr lang="en-GB" b="1" dirty="0" smtClean="0"/>
              <a:t>On the other side however, </a:t>
            </a:r>
          </a:p>
          <a:p>
            <a:endParaRPr lang="en-GB" dirty="0" smtClean="0"/>
          </a:p>
          <a:p>
            <a:pPr marL="228600" indent="-228600">
              <a:buFont typeface="+mj-lt"/>
              <a:buAutoNum type="arabicPeriod"/>
            </a:pPr>
            <a:r>
              <a:rPr lang="en-GB" dirty="0" smtClean="0"/>
              <a:t>Letting go of the ‘I have told them notion’! There is nothing more scary as a trainer then letting go of the ability</a:t>
            </a:r>
            <a:r>
              <a:rPr lang="en-GB" baseline="0" dirty="0" smtClean="0"/>
              <a:t> to say ‘I know I’ve told them’ even if they haven’t remembered you can tick the box confidently to say training has been given! I didn’t sleep the night before I did my first flipped training, I was imagining awful scenarios of not one of my students having done the preparation and staring at me blankly for the whole hour!</a:t>
            </a:r>
          </a:p>
          <a:p>
            <a:pPr marL="228600" indent="-228600">
              <a:buFont typeface="+mj-lt"/>
              <a:buAutoNum type="arabicPeriod"/>
            </a:pPr>
            <a:endParaRPr lang="en-GB" dirty="0" smtClean="0"/>
          </a:p>
          <a:p>
            <a:pPr marL="228600" indent="-228600">
              <a:buFont typeface="+mj-lt"/>
              <a:buAutoNum type="arabicPeriod"/>
            </a:pPr>
            <a:r>
              <a:rPr lang="en-GB" dirty="0" smtClean="0"/>
              <a:t>Putting up too much content – this is something that is very easy</a:t>
            </a:r>
            <a:r>
              <a:rPr lang="en-GB" baseline="0" dirty="0" smtClean="0"/>
              <a:t> to do as we find it hard to step away from regurgitating everything that we know especially if we think this one or two contact times is our only opportunity to tell them what we think they need to know. </a:t>
            </a:r>
            <a:r>
              <a:rPr lang="en-GB" dirty="0" smtClean="0"/>
              <a:t>I am definitely guilty</a:t>
            </a:r>
            <a:r>
              <a:rPr lang="en-GB" baseline="0" dirty="0" smtClean="0"/>
              <a:t> of this and in reviewing my flipped training roll out from last year I know I need to pare down my online learning content for September 2013. I need to focus on what training is needed, not what I want to tell them!</a:t>
            </a:r>
          </a:p>
          <a:p>
            <a:pPr marL="228600" indent="-228600">
              <a:buFont typeface="+mj-lt"/>
              <a:buAutoNum type="arabicPeriod"/>
            </a:pPr>
            <a:endParaRPr lang="en-GB" baseline="0" dirty="0" smtClean="0"/>
          </a:p>
          <a:p>
            <a:pPr marL="228600" indent="-228600">
              <a:buFont typeface="+mj-lt"/>
              <a:buAutoNum type="arabicPeriod"/>
            </a:pPr>
            <a:r>
              <a:rPr lang="en-GB" baseline="0" dirty="0" smtClean="0"/>
              <a:t>Access to software and technology to create learning content and having a suitable place to host it may raise issues. </a:t>
            </a:r>
          </a:p>
          <a:p>
            <a:pPr marL="228600" indent="-228600">
              <a:buFont typeface="+mj-lt"/>
              <a:buAutoNum type="arabicPeriod"/>
            </a:pPr>
            <a:endParaRPr lang="en-GB" baseline="0" dirty="0" smtClean="0"/>
          </a:p>
          <a:p>
            <a:pPr marL="228600" indent="-228600">
              <a:buFont typeface="+mj-lt"/>
              <a:buAutoNum type="arabicPeriod"/>
            </a:pPr>
            <a:r>
              <a:rPr lang="en-GB" baseline="0" dirty="0" smtClean="0"/>
              <a:t>Having the time to create learning content my be difficult – you have to commit to planning a flipped training session well in advance to ensure everything is created, released and promoted to your audience. </a:t>
            </a:r>
          </a:p>
          <a:p>
            <a:pPr marL="228600" indent="-228600">
              <a:buFont typeface="+mj-lt"/>
              <a:buAutoNum type="arabicPeriod"/>
            </a:pPr>
            <a:endParaRPr lang="en-GB" baseline="0" dirty="0" smtClean="0"/>
          </a:p>
          <a:p>
            <a:pPr marL="228600" indent="-228600">
              <a:buFont typeface="+mj-lt"/>
              <a:buAutoNum type="arabicPeriod"/>
            </a:pPr>
            <a:r>
              <a:rPr lang="en-GB" baseline="0" dirty="0" smtClean="0"/>
              <a:t>If this is a new training method for you and your audience, you will all need to acclimatise them to the new methodology</a:t>
            </a:r>
          </a:p>
          <a:p>
            <a:pPr marL="228600" indent="-228600">
              <a:buFont typeface="+mj-lt"/>
              <a:buAutoNum type="arabicPeriod"/>
            </a:pPr>
            <a:endParaRPr lang="en-GB" baseline="0" dirty="0" smtClean="0"/>
          </a:p>
          <a:p>
            <a:endParaRPr lang="en-GB" baseline="0" dirty="0" smtClean="0"/>
          </a:p>
          <a:p>
            <a:endParaRPr lang="en-US" dirty="0"/>
          </a:p>
        </p:txBody>
      </p:sp>
      <p:sp>
        <p:nvSpPr>
          <p:cNvPr id="4" name="Slide Number Placeholder 3"/>
          <p:cNvSpPr>
            <a:spLocks noGrp="1"/>
          </p:cNvSpPr>
          <p:nvPr>
            <p:ph type="sldNum" sz="quarter" idx="10"/>
          </p:nvPr>
        </p:nvSpPr>
        <p:spPr/>
        <p:txBody>
          <a:bodyPr/>
          <a:lstStyle/>
          <a:p>
            <a:fld id="{3790219D-3E54-4F9E-8771-8E60DADB049D}" type="slidenum">
              <a:rPr lang="en-US" smtClean="0"/>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3375" y="179388"/>
            <a:ext cx="1055688" cy="792162"/>
          </a:xfrm>
        </p:spPr>
      </p:sp>
      <p:sp>
        <p:nvSpPr>
          <p:cNvPr id="3" name="Notes Placeholder 2"/>
          <p:cNvSpPr>
            <a:spLocks noGrp="1"/>
          </p:cNvSpPr>
          <p:nvPr>
            <p:ph type="body" idx="1"/>
          </p:nvPr>
        </p:nvSpPr>
        <p:spPr/>
        <p:txBody>
          <a:bodyPr>
            <a:normAutofit/>
          </a:bodyPr>
          <a:lstStyle/>
          <a:p>
            <a:r>
              <a:rPr lang="en-GB" baseline="0" dirty="0" smtClean="0"/>
              <a:t>The learning outcomes of the ARS module intended to equip students with all the necessary research, critical thinking and study skills they will need for their degree. </a:t>
            </a:r>
          </a:p>
          <a:p>
            <a:endParaRPr lang="en-GB" baseline="0" dirty="0" smtClean="0"/>
          </a:p>
          <a:p>
            <a:r>
              <a:rPr lang="en-GB" baseline="0" dirty="0" smtClean="0"/>
              <a:t>However there were problems resulting in poor student feedback and low attendance - often as low as only 10-15% attending sessions. </a:t>
            </a:r>
          </a:p>
          <a:p>
            <a:endParaRPr lang="en-GB" baseline="0" dirty="0" smtClean="0"/>
          </a:p>
          <a:p>
            <a:r>
              <a:rPr lang="en-GB" baseline="0" dirty="0" smtClean="0"/>
              <a:t>lack of knowledge transfer by students from this module to their other studies. </a:t>
            </a:r>
          </a:p>
          <a:p>
            <a:endParaRPr lang="en-GB" baseline="0" dirty="0" smtClean="0"/>
          </a:p>
          <a:p>
            <a:r>
              <a:rPr lang="en-GB" baseline="0" dirty="0" smtClean="0"/>
              <a:t>Trying to teach a skills module in a lecture room, resulting in librarian led training and a passive student experience. </a:t>
            </a:r>
          </a:p>
          <a:p>
            <a:endParaRPr lang="en-GB" baseline="0" dirty="0" smtClean="0"/>
          </a:p>
          <a:p>
            <a:r>
              <a:rPr lang="en-GB" baseline="0" dirty="0" smtClean="0"/>
              <a:t>All this added up to meaning our training had to change</a:t>
            </a:r>
          </a:p>
          <a:p>
            <a:endParaRPr lang="en-GB" baseline="0" dirty="0" smtClean="0"/>
          </a:p>
          <a:p>
            <a:r>
              <a:rPr lang="en-GB" baseline="0" dirty="0" smtClean="0"/>
              <a:t>We did run practical training sessions in the library but based on the low attendance at lectures there wasn’t much uptake for the practical sessions.</a:t>
            </a:r>
          </a:p>
          <a:p>
            <a:endParaRPr lang="en-GB" baseline="0" dirty="0" smtClean="0"/>
          </a:p>
          <a:p>
            <a:r>
              <a:rPr lang="en-GB" baseline="0" dirty="0" smtClean="0"/>
              <a:t>The practical sessions involved students replicating searches following tutor demonstrations, navigating library resources on their own computers.</a:t>
            </a:r>
          </a:p>
          <a:p>
            <a:endParaRPr lang="en-GB" baseline="0" dirty="0" smtClean="0"/>
          </a:p>
          <a:p>
            <a:r>
              <a:rPr lang="en-GB" baseline="0" dirty="0" smtClean="0"/>
              <a:t>Participants followed me on automatic-pilot and although they achieved search results in the classroom, they weren’t retaining the knowledge or transferring it to their own research. </a:t>
            </a:r>
          </a:p>
          <a:p>
            <a:endParaRPr lang="en-GB" baseline="0" dirty="0" smtClean="0"/>
          </a:p>
          <a:p>
            <a:r>
              <a:rPr lang="en-GB" baseline="0" dirty="0" smtClean="0"/>
              <a:t>So, I was tasked with looking into new ways we could deliver this training that would engage service users, be effective and interactive and help encourage application of knowledge to their own research problems outside of the training room. </a:t>
            </a:r>
            <a:endParaRPr lang="en-US" dirty="0" smtClean="0"/>
          </a:p>
          <a:p>
            <a:endParaRPr lang="en-GB" baseline="0" dirty="0" smtClean="0"/>
          </a:p>
          <a:p>
            <a:endParaRPr lang="en-US" dirty="0"/>
          </a:p>
        </p:txBody>
      </p:sp>
      <p:sp>
        <p:nvSpPr>
          <p:cNvPr id="4" name="Slide Number Placeholder 3"/>
          <p:cNvSpPr>
            <a:spLocks noGrp="1"/>
          </p:cNvSpPr>
          <p:nvPr>
            <p:ph type="sldNum" sz="quarter" idx="10"/>
          </p:nvPr>
        </p:nvSpPr>
        <p:spPr/>
        <p:txBody>
          <a:bodyPr/>
          <a:lstStyle/>
          <a:p>
            <a:fld id="{3790219D-3E54-4F9E-8771-8E60DADB049D}"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3375" y="179388"/>
            <a:ext cx="1055688" cy="792162"/>
          </a:xfrm>
        </p:spPr>
      </p:sp>
      <p:sp>
        <p:nvSpPr>
          <p:cNvPr id="3" name="Notes Placeholder 2"/>
          <p:cNvSpPr>
            <a:spLocks noGrp="1"/>
          </p:cNvSpPr>
          <p:nvPr>
            <p:ph type="body" idx="1"/>
          </p:nvPr>
        </p:nvSpPr>
        <p:spPr/>
        <p:txBody>
          <a:bodyPr>
            <a:normAutofit/>
          </a:bodyPr>
          <a:lstStyle/>
          <a:p>
            <a:r>
              <a:rPr lang="en-GB" i="0" baseline="0" dirty="0" smtClean="0"/>
              <a:t>flipping the training room or flipping the classroom as it is more commonly known, came to my attention after researching different training methods and reviewing their potential effectiveness for legal research training.</a:t>
            </a:r>
          </a:p>
          <a:p>
            <a:endParaRPr lang="en-GB" i="0" baseline="0" dirty="0" smtClean="0"/>
          </a:p>
          <a:p>
            <a:r>
              <a:rPr lang="en-GB" i="0" baseline="0" dirty="0" smtClean="0"/>
              <a:t>In 2000 a guy named J Wesley Bake presenting a conference paper called ‘the classroom flip’ where the phrase </a:t>
            </a:r>
            <a:r>
              <a:rPr lang="en-US" sz="1200" b="0" i="0" kern="1200" baseline="0" dirty="0" smtClean="0">
                <a:solidFill>
                  <a:schemeClr val="tx1"/>
                </a:solidFill>
                <a:latin typeface="+mn-lt"/>
                <a:ea typeface="+mn-ea"/>
                <a:cs typeface="+mn-cs"/>
              </a:rPr>
              <a:t>‘flipping the classroom’ was coined.</a:t>
            </a:r>
            <a:endParaRPr lang="en-US" sz="1200" b="0" i="0" kern="1200" dirty="0" smtClean="0">
              <a:solidFill>
                <a:schemeClr val="tx1"/>
              </a:solidFill>
              <a:latin typeface="+mn-lt"/>
              <a:ea typeface="+mn-ea"/>
              <a:cs typeface="+mn-cs"/>
            </a:endParaRPr>
          </a:p>
          <a:p>
            <a:endParaRPr lang="en-GB" sz="1200" b="0" i="0" kern="1200" baseline="0" dirty="0" smtClean="0">
              <a:solidFill>
                <a:schemeClr val="tx1"/>
              </a:solidFill>
              <a:latin typeface="+mn-lt"/>
              <a:ea typeface="+mn-ea"/>
              <a:cs typeface="+mn-cs"/>
            </a:endParaRPr>
          </a:p>
          <a:p>
            <a:r>
              <a:rPr lang="en-GB" sz="1200" b="0" i="0" kern="1200" baseline="0" dirty="0" smtClean="0">
                <a:solidFill>
                  <a:schemeClr val="tx1"/>
                </a:solidFill>
                <a:latin typeface="+mn-lt"/>
                <a:ea typeface="+mn-ea"/>
                <a:cs typeface="+mn-cs"/>
              </a:rPr>
              <a:t>He also describing how flipping the classroom allows the trainer to become the ‘guide on the side’ rather than the ‘sage on the stage’ </a:t>
            </a:r>
          </a:p>
          <a:p>
            <a:endParaRPr lang="en-GB" sz="1200" b="0" i="0" kern="1200" baseline="0" dirty="0" smtClean="0">
              <a:solidFill>
                <a:schemeClr val="tx1"/>
              </a:solidFill>
              <a:latin typeface="+mn-lt"/>
              <a:ea typeface="+mn-ea"/>
              <a:cs typeface="+mn-cs"/>
            </a:endParaRPr>
          </a:p>
          <a:p>
            <a:r>
              <a:rPr lang="en-GB" sz="1200" b="0" i="0" kern="1200" baseline="0" dirty="0" smtClean="0">
                <a:solidFill>
                  <a:schemeClr val="tx1"/>
                </a:solidFill>
                <a:latin typeface="+mn-lt"/>
                <a:ea typeface="+mn-ea"/>
                <a:cs typeface="+mn-cs"/>
              </a:rPr>
              <a:t>It’s a popular teaching method in the USA, used initial with schools to teach things like maths, science equations but its growing in popularity with schools over the pond here. Salford is one of the first universities to use it in the UK for teaching information skills. </a:t>
            </a:r>
            <a:endParaRPr lang="en-GB" i="0" baseline="0" dirty="0" smtClean="0"/>
          </a:p>
          <a:p>
            <a:endParaRPr lang="en-GB" i="0" baseline="0" dirty="0" smtClean="0"/>
          </a:p>
          <a:p>
            <a:endParaRPr lang="en-GB" baseline="0" dirty="0" smtClean="0"/>
          </a:p>
          <a:p>
            <a:endParaRPr lang="en-US" dirty="0"/>
          </a:p>
        </p:txBody>
      </p:sp>
      <p:sp>
        <p:nvSpPr>
          <p:cNvPr id="4" name="Slide Number Placeholder 3"/>
          <p:cNvSpPr>
            <a:spLocks noGrp="1"/>
          </p:cNvSpPr>
          <p:nvPr>
            <p:ph type="sldNum" sz="quarter" idx="10"/>
          </p:nvPr>
        </p:nvSpPr>
        <p:spPr/>
        <p:txBody>
          <a:bodyPr/>
          <a:lstStyle/>
          <a:p>
            <a:fld id="{3790219D-3E54-4F9E-8771-8E60DADB049D}"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3375" y="179388"/>
            <a:ext cx="1008063" cy="75565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0" baseline="0" dirty="0" smtClean="0"/>
              <a:t>So what is flipping the classroom as a training method?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In essence using</a:t>
            </a:r>
            <a:r>
              <a:rPr lang="en-GB" baseline="0" dirty="0" smtClean="0"/>
              <a:t> the flipped training methodology means participants study content before coming into the training room. In a flipped scenario this training is short and bite sized, In libraries this content often covers the </a:t>
            </a:r>
            <a:r>
              <a:rPr lang="en-GB" dirty="0" smtClean="0"/>
              <a:t>‘how to’ element of performing research but it can also be used to introduce</a:t>
            </a:r>
            <a:r>
              <a:rPr lang="en-GB" baseline="0" dirty="0" smtClean="0"/>
              <a:t> </a:t>
            </a:r>
            <a:r>
              <a:rPr lang="en-GB" dirty="0" smtClean="0"/>
              <a:t>concepts and ideas which</a:t>
            </a:r>
            <a:r>
              <a:rPr lang="en-GB" baseline="0" dirty="0" smtClean="0"/>
              <a:t> can form the basis for a discussion or task in a face to face training situation.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Usually this learning content is delivered online so you can study at your own pace and when it is convenient. The content can be videos, guides, podcasts, screen casts or anything you have in your imagination!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AT SALFORD: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r>
              <a:rPr lang="en-GB" i="1" baseline="0" dirty="0" smtClean="0"/>
              <a:t>Flipping has worked well at Salford as the training is embedded in a module. I was able to flip a lecture and 3 seminars and having the support of the academic team was essential. The practical activities I used in face to face sessions focused on topics students were studying in their core academic modules so they saw the transferability of the skills they were gaining. </a:t>
            </a:r>
          </a:p>
          <a:p>
            <a:endParaRPr lang="en-GB" i="1" baseline="0" dirty="0" smtClean="0"/>
          </a:p>
          <a:p>
            <a:r>
              <a:rPr lang="en-GB" i="1" baseline="0" dirty="0" smtClean="0"/>
              <a:t>For example the activity for the IT seminar was based on finding information for the public law seminar topic the students needed to prepare for the following week.  Linking up with other subjects in this ways allows the students to see an immediate relevance of the need to conduct research in relation to their academic modules. Having relevant tasks engaged the students with their work as they could see the benefit for themselves. There were many pleased students during the practical research tasks searching for cases, legislation and journals in the library during the second week of term as they found two articles they needed for Criminal Law the next week, one student commented ‘I had no idea where to start and now I’ve got it, I won’t be worrying now!’</a:t>
            </a:r>
          </a:p>
          <a:p>
            <a:endParaRPr lang="en-GB" i="1" baseline="0" dirty="0" smtClean="0"/>
          </a:p>
          <a:p>
            <a:r>
              <a:rPr lang="en-GB" i="1" baseline="0" dirty="0" smtClean="0"/>
              <a:t>By linking their activities for the lecture and the seminars to their other academic modules the programme leaders in the law school were on board with the new style of teaching and actively encouraged students to do the preparation work by reminding them of the benefits of attending the sessions. </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It is important to remember that it is a blended learning approach and it is important to keep the face to face element of training.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that the flipped classroom not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where trainers are replaced by videos and podcasts, it is not an online course, it is not about leaving people to study with no structure or in isolation, nor is it where you use face to face training time for students to study the learning content on a computer whilst the trainer circulates the room.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Any contact time is used to build on the knowledge gained during preparation.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Face to face sessions have to contain an element of discussion so that you as a trainer can answer any questions, queries and ask for further clarification or explanation if points from the preparation content are not clear.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Its vital that sessions need to provide opportunities to apply and test out practical skills as this helps consolidate what has been studied.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Problem based learning activities are ideal for this as individuals can complete tasks with the course leader on hand to help support and guide them through the processes of research and assist with queries. </a:t>
            </a:r>
            <a:r>
              <a:rPr lang="en-GB"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At the end of a training sessions there should</a:t>
            </a:r>
            <a:r>
              <a:rPr lang="en-GB" baseline="0" dirty="0" smtClean="0"/>
              <a:t> always be the opportunity for discussion on how the session has gone, have common queries and themes arisen, this is a fantastic opportunity for peer support so course attendants can pass their knowledge to each other if they have found a solution or easier, quicker way to do something. </a:t>
            </a: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 As I mentioned earlier the phrase ‘guide on the side’ comes into its own here as individuals drive their research using their knowledge.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p:txBody>
      </p:sp>
      <p:sp>
        <p:nvSpPr>
          <p:cNvPr id="4" name="Slide Number Placeholder 3"/>
          <p:cNvSpPr>
            <a:spLocks noGrp="1"/>
          </p:cNvSpPr>
          <p:nvPr>
            <p:ph type="sldNum" sz="quarter" idx="10"/>
          </p:nvPr>
        </p:nvSpPr>
        <p:spPr/>
        <p:txBody>
          <a:bodyPr/>
          <a:lstStyle/>
          <a:p>
            <a:fld id="{3790219D-3E54-4F9E-8771-8E60DADB049D}"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3375" y="179388"/>
            <a:ext cx="1055688" cy="792162"/>
          </a:xfrm>
        </p:spPr>
      </p:sp>
      <p:sp>
        <p:nvSpPr>
          <p:cNvPr id="3" name="Notes Placeholder 2"/>
          <p:cNvSpPr>
            <a:spLocks noGrp="1"/>
          </p:cNvSpPr>
          <p:nvPr>
            <p:ph type="body" idx="1"/>
          </p:nvPr>
        </p:nvSpPr>
        <p:spPr/>
        <p:txBody>
          <a:bodyPr>
            <a:normAutofit fontScale="92500" lnSpcReduction="10000"/>
          </a:bodyPr>
          <a:lstStyle/>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I had no idea if my students would engage with it – I’ve never given them control for their own learning in this way before. I must admit despite all the reading and research I had done I had low confidence in the students doing the work and then participating in the sessions. I had read many articles saying, they will do it and they participate but I didn’t believe them – I think this is a justified feed after the experience I’ve had in the past years staring at blank faces when I’ve asked questions in a traditional teaching session!</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The first session I delivered was a lecture - roughly 70% of the students had done the preparation work, I was hugely relieved, these students were able to hit the ground running with the search strategy activates I had prepared for them to do.</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It was the nosiest lecture I have ever taken, students thrived on taking ownership of their work, they participated in discussion and were willing to share their work with the rest of the room, allowing others to contribute, tips and ideas for improving their search strategies. </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As a trainer the most daunting thing for me was walking into the lecture room with only 4 PowerPoint slides and a collection of worksheets to fill the hour long lesson. I had the theory in my head but I didn’t know how it was going to flow in practice if they didn’t engage. I kept thinking that my fall back would be a demonstration – but it wasn’t needed.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An important rule that I set and adhered to was not to recover what the online prep had covered for those students who hadn’t done the work before coming to the session.</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For those students who hadn’t prepared who had a phone or tablet I suggested they could log onto the videos and watch them during the first part of the lecture to quickly get up to speed, those without technology I encouraged them to review the videos afterwards and join in with the group work so they could learn off their peers. Going back and recapping at length would have alienated those who had done the prep and the relevance of doing the prep would have been lost if I had repeated it in class.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At the next seminar only 10% of the group admitted to not doing the prep. This appears accurate from the dynamics of the group discussion and group learning activities.  There will always be someone who doesn’t do the preparation but many who started off not doing the prep feedback that they would do it next time as they didn’t like the feeling of being behind everyone else.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The impact on attendance to my sessions was huge, in the academic year 2012 to 2013 as I mentioned earlier, attendance was limited to 10-15% of the cohort session by session, Using the flipping the classroom technique, this rose to a consistent attendance of above 91% for each group.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The standard of questions they students asked me in the library has been noticeable higher, as well as the number of students dropping into ask me things,  many students commented in feedback that they felt they had the confidence ‘to have a go’ at using a database even if they had never seen it before.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Those students who achieved a good pass rate in the Analytical and research skills module also achieved well in other core modules.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Feedback from academic staff included comment that the standard of referencing and sources used was noticeably higher with this first year intake than in previous years.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Student feedback showed they enjoyed the sessions, especially the interaction, discussion and control they had over their learning.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3790219D-3E54-4F9E-8771-8E60DADB049D}"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3375" y="179388"/>
            <a:ext cx="1055688" cy="792162"/>
          </a:xfrm>
        </p:spPr>
      </p:sp>
      <p:sp>
        <p:nvSpPr>
          <p:cNvPr id="3" name="Notes Placeholder 2"/>
          <p:cNvSpPr>
            <a:spLocks noGrp="1"/>
          </p:cNvSpPr>
          <p:nvPr>
            <p:ph type="body" idx="1"/>
          </p:nvPr>
        </p:nvSpPr>
        <p:spPr/>
        <p:txBody>
          <a:bodyPr>
            <a:normAutofit/>
          </a:bodyPr>
          <a:lstStyle/>
          <a:p>
            <a:pPr>
              <a:buFontTx/>
              <a:buChar char="-"/>
            </a:pPr>
            <a:endParaRPr lang="en-GB" baseline="0" dirty="0" smtClean="0"/>
          </a:p>
          <a:p>
            <a:pPr>
              <a:buFontTx/>
              <a:buChar char="-"/>
            </a:pPr>
            <a:r>
              <a:rPr lang="en-GB" dirty="0" smtClean="0"/>
              <a:t>I used</a:t>
            </a:r>
            <a:r>
              <a:rPr lang="en-GB" baseline="0" dirty="0" smtClean="0"/>
              <a:t> Salford’s VLE, Blackboard and created Individual Learning modules for students to access prior to each session. My students knew then that all the materials they needed were in one place and as they were used to accessing Blackboard regularly they didn’t have to go off hunting somewhere new. </a:t>
            </a:r>
          </a:p>
          <a:p>
            <a:pPr>
              <a:buFontTx/>
              <a:buChar char="-"/>
            </a:pPr>
            <a:endParaRPr lang="en-GB" baseline="0" dirty="0" smtClean="0"/>
          </a:p>
          <a:p>
            <a:pPr>
              <a:buFontTx/>
              <a:buChar char="-"/>
            </a:pPr>
            <a:r>
              <a:rPr lang="en-GB" baseline="0" dirty="0" smtClean="0"/>
              <a:t>If you are doing a suite of training over a period of time, as I did over a period of 3 months, it is a good idea to release pre-study materials shortly before the specific training session so people don’t start speeding a head or overloading them with information, one of the things that helps make flipping successful is providing information when it is needed and in context.</a:t>
            </a:r>
            <a:endParaRPr lang="en-GB" dirty="0" smtClean="0"/>
          </a:p>
          <a:p>
            <a:endParaRPr lang="en-GB" dirty="0" smtClean="0"/>
          </a:p>
        </p:txBody>
      </p:sp>
      <p:sp>
        <p:nvSpPr>
          <p:cNvPr id="4" name="Slide Number Placeholder 3"/>
          <p:cNvSpPr>
            <a:spLocks noGrp="1"/>
          </p:cNvSpPr>
          <p:nvPr>
            <p:ph type="sldNum" sz="quarter" idx="10"/>
          </p:nvPr>
        </p:nvSpPr>
        <p:spPr/>
        <p:txBody>
          <a:bodyPr/>
          <a:lstStyle/>
          <a:p>
            <a:fld id="{3790219D-3E54-4F9E-8771-8E60DADB049D}"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3375" y="179388"/>
            <a:ext cx="1055688" cy="792162"/>
          </a:xfrm>
        </p:spPr>
      </p:sp>
      <p:sp>
        <p:nvSpPr>
          <p:cNvPr id="3" name="Notes Placeholder 2"/>
          <p:cNvSpPr>
            <a:spLocks noGrp="1"/>
          </p:cNvSpPr>
          <p:nvPr>
            <p:ph type="body" idx="1"/>
          </p:nvPr>
        </p:nvSpPr>
        <p:spPr/>
        <p:txBody>
          <a:bodyPr>
            <a:normAutofit/>
          </a:bodyPr>
          <a:lstStyle/>
          <a:p>
            <a:r>
              <a:rPr lang="en-GB" dirty="0" smtClean="0"/>
              <a:t>You will then </a:t>
            </a:r>
            <a:r>
              <a:rPr lang="en-GB" baseline="0" dirty="0" smtClean="0"/>
              <a:t>need to d</a:t>
            </a:r>
            <a:r>
              <a:rPr lang="en-GB" dirty="0" smtClean="0"/>
              <a:t>ecide on which content is</a:t>
            </a:r>
            <a:r>
              <a:rPr lang="en-GB" baseline="0" dirty="0" smtClean="0"/>
              <a:t> appropriate to your Audience</a:t>
            </a:r>
          </a:p>
          <a:p>
            <a:endParaRPr lang="en-GB" baseline="0" dirty="0" smtClean="0"/>
          </a:p>
          <a:p>
            <a:r>
              <a:rPr lang="en-GB" baseline="0" dirty="0" smtClean="0"/>
              <a:t>decide how much time you want them to spend studying – if you have a busy fee-earner you may want them to watch one video for three or four minutes, in academic environments you may have the potential for them to study for longer. </a:t>
            </a:r>
          </a:p>
          <a:p>
            <a:endParaRPr lang="en-GB" baseline="0" dirty="0" smtClean="0"/>
          </a:p>
          <a:p>
            <a:r>
              <a:rPr lang="en-GB" baseline="0" dirty="0" smtClean="0"/>
              <a:t>As my training was in a academic module I was able to provide more </a:t>
            </a:r>
            <a:r>
              <a:rPr lang="en-GB" baseline="0" dirty="0" err="1" smtClean="0"/>
              <a:t>prelearning</a:t>
            </a:r>
            <a:r>
              <a:rPr lang="en-GB" baseline="0" dirty="0" smtClean="0"/>
              <a:t> content, I aimed for 40 minute preparation. In reviewing the experiences I and my students had last year, I know that I gave too much information and will be tailoring each section of learning content down to what they actually need to know. I will be basing these changes on statistics from the most visited pages as well as student feedback and the type of queries that seemed to come up time and again in each session.. </a:t>
            </a:r>
          </a:p>
          <a:p>
            <a:endParaRPr lang="en-GB" baseline="0" dirty="0" smtClean="0"/>
          </a:p>
          <a:p>
            <a:endParaRPr lang="en-US" dirty="0"/>
          </a:p>
        </p:txBody>
      </p:sp>
      <p:sp>
        <p:nvSpPr>
          <p:cNvPr id="4" name="Slide Number Placeholder 3"/>
          <p:cNvSpPr>
            <a:spLocks noGrp="1"/>
          </p:cNvSpPr>
          <p:nvPr>
            <p:ph type="sldNum" sz="quarter" idx="10"/>
          </p:nvPr>
        </p:nvSpPr>
        <p:spPr/>
        <p:txBody>
          <a:bodyPr/>
          <a:lstStyle/>
          <a:p>
            <a:fld id="{3790219D-3E54-4F9E-8771-8E60DADB049D}"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3375" y="179388"/>
            <a:ext cx="1055688" cy="792162"/>
          </a:xfrm>
        </p:spPr>
      </p:sp>
      <p:sp>
        <p:nvSpPr>
          <p:cNvPr id="3" name="Notes Placeholder 2"/>
          <p:cNvSpPr>
            <a:spLocks noGrp="1"/>
          </p:cNvSpPr>
          <p:nvPr>
            <p:ph type="body" idx="1"/>
          </p:nvPr>
        </p:nvSpPr>
        <p:spPr/>
        <p:txBody>
          <a:bodyPr>
            <a:normAutofit/>
          </a:bodyPr>
          <a:lstStyle/>
          <a:p>
            <a:r>
              <a:rPr lang="en-GB" dirty="0" smtClean="0"/>
              <a:t>You need to decide how to create your training, </a:t>
            </a:r>
          </a:p>
          <a:p>
            <a:endParaRPr lang="en-GB" dirty="0" smtClean="0"/>
          </a:p>
          <a:p>
            <a:r>
              <a:rPr lang="en-GB" dirty="0" smtClean="0"/>
              <a:t>If there was</a:t>
            </a:r>
            <a:r>
              <a:rPr lang="en-GB" baseline="0" dirty="0" smtClean="0"/>
              <a:t> reusable content already available then I used this, I didn’t go inventing the wheel. This meant I could then spend my time producing materials for content that wasn’t currently available such as producing videos on how to reference materials using the OSCOLA referencing style. I found there was lots of excellent pre-existing materials and many of the database providers have training videos online that you can either embed or link to. </a:t>
            </a:r>
          </a:p>
          <a:p>
            <a:endParaRPr lang="en-GB" baseline="0" dirty="0" smtClean="0"/>
          </a:p>
          <a:p>
            <a:pPr algn="ctr"/>
            <a:r>
              <a:rPr lang="en-GB" baseline="0" dirty="0" smtClean="0"/>
              <a:t>I’ve used a combination of voiced over PowerPoint, </a:t>
            </a:r>
            <a:r>
              <a:rPr lang="en-GB" baseline="0" dirty="0" err="1" smtClean="0"/>
              <a:t>prezi</a:t>
            </a:r>
            <a:r>
              <a:rPr lang="en-GB" baseline="0" dirty="0" smtClean="0"/>
              <a:t> </a:t>
            </a:r>
            <a:r>
              <a:rPr lang="en-GB" b="0" baseline="0" dirty="0" smtClean="0"/>
              <a:t>presentations,</a:t>
            </a:r>
            <a:r>
              <a:rPr lang="en-GB" baseline="0" dirty="0" smtClean="0"/>
              <a:t> I made videos using screen casting  software and hosted them on a You Tube channel I created for this purpose. </a:t>
            </a:r>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In all it took me around 3 months, working part time to set up my whole flipped training, but I could produce one screen cast video in a morning or afternoon. The first one will always take you the longest but you quickly become expert. </a:t>
            </a:r>
            <a:endParaRPr lang="en-US" dirty="0" smtClean="0"/>
          </a:p>
          <a:p>
            <a:endParaRPr lang="en-GB" baseline="0" dirty="0" smtClean="0"/>
          </a:p>
          <a:p>
            <a:r>
              <a:rPr lang="en-GB" baseline="0" dirty="0" smtClean="0"/>
              <a:t>In the cash strapped world we find ourselves my first videos were made using free software such as Jing for image capture and screen capture recordings. Once I was able to demonstrate the usefulness of the videos I moved on to the </a:t>
            </a:r>
            <a:r>
              <a:rPr lang="en-GB" baseline="0" dirty="0" err="1" smtClean="0"/>
              <a:t>licenced</a:t>
            </a:r>
            <a:r>
              <a:rPr lang="en-GB" baseline="0" dirty="0" smtClean="0"/>
              <a:t> </a:t>
            </a:r>
            <a:r>
              <a:rPr lang="en-GB" baseline="0" dirty="0" err="1" smtClean="0"/>
              <a:t>Camtasia</a:t>
            </a:r>
            <a:r>
              <a:rPr lang="en-GB" baseline="0" dirty="0" smtClean="0"/>
              <a:t> software, which offers a higher quality finish to the videos however Jing was fantastic for quick, how to videos.   </a:t>
            </a:r>
          </a:p>
          <a:p>
            <a:endParaRPr lang="en-GB" baseline="0" dirty="0" smtClean="0"/>
          </a:p>
          <a:p>
            <a:r>
              <a:rPr lang="en-GB" baseline="0" dirty="0" smtClean="0"/>
              <a:t>The best piece of advice I received about making online content was to keep it short and simple, deliver short, snappy bites of training so not to overwhelm learners, just provide enough to get started so you can build on knowledge in the training room. </a:t>
            </a:r>
          </a:p>
          <a:p>
            <a:endParaRPr lang="en-GB" baseline="0" dirty="0" smtClean="0"/>
          </a:p>
          <a:p>
            <a:r>
              <a:rPr lang="en-GB" baseline="0" dirty="0" smtClean="0"/>
              <a:t>If you have great web design ideas, go for it and be creative if you want but its not a necessary skill!</a:t>
            </a:r>
          </a:p>
          <a:p>
            <a:endParaRPr lang="en-GB" baseline="0" dirty="0" smtClean="0"/>
          </a:p>
          <a:p>
            <a:endParaRPr lang="en-US" dirty="0"/>
          </a:p>
        </p:txBody>
      </p:sp>
      <p:sp>
        <p:nvSpPr>
          <p:cNvPr id="4" name="Slide Number Placeholder 3"/>
          <p:cNvSpPr>
            <a:spLocks noGrp="1"/>
          </p:cNvSpPr>
          <p:nvPr>
            <p:ph type="sldNum" sz="quarter" idx="10"/>
          </p:nvPr>
        </p:nvSpPr>
        <p:spPr/>
        <p:txBody>
          <a:bodyPr/>
          <a:lstStyle/>
          <a:p>
            <a:fld id="{3790219D-3E54-4F9E-8771-8E60DADB049D}"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3375" y="179388"/>
            <a:ext cx="1008063" cy="755650"/>
          </a:xfrm>
        </p:spPr>
      </p:sp>
      <p:sp>
        <p:nvSpPr>
          <p:cNvPr id="3" name="Notes Placeholder 2"/>
          <p:cNvSpPr>
            <a:spLocks noGrp="1"/>
          </p:cNvSpPr>
          <p:nvPr>
            <p:ph type="body" idx="1"/>
          </p:nvPr>
        </p:nvSpPr>
        <p:spPr/>
        <p:txBody>
          <a:bodyPr>
            <a:normAutofit fontScale="925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Flipping can be successful in the right context, content and if you have appropriate activities to support the flipped model once in the training room. </a:t>
            </a:r>
          </a:p>
          <a:p>
            <a:endParaRPr lang="en-GB" dirty="0" smtClean="0"/>
          </a:p>
          <a:p>
            <a:r>
              <a:rPr lang="en-GB" dirty="0" smtClean="0"/>
              <a:t>Here are</a:t>
            </a:r>
            <a:r>
              <a:rPr lang="en-GB" baseline="0" dirty="0" smtClean="0"/>
              <a:t> my top 10 things to think about if you want to flip:</a:t>
            </a:r>
          </a:p>
          <a:p>
            <a:endParaRPr lang="en-GB" baseline="0" dirty="0" smtClean="0"/>
          </a:p>
          <a:p>
            <a:pPr marL="228600" indent="-228600">
              <a:buFont typeface="+mj-lt"/>
              <a:buAutoNum type="arabicPeriod"/>
            </a:pPr>
            <a:r>
              <a:rPr lang="en-GB" i="0" baseline="0" dirty="0" smtClean="0"/>
              <a:t>individuals attention span isn’t long for videos and the aim is not to overwhelm them with knowledge. By all means, create a series of short videos for people to watch covering specific topics – don’t try and do one video with everything in! 4 minutes is a good aim</a:t>
            </a:r>
          </a:p>
          <a:p>
            <a:pPr marL="228600" indent="-228600">
              <a:buFont typeface="+mj-lt"/>
              <a:buAutoNum type="arabicPeriod"/>
            </a:pPr>
            <a:endParaRPr lang="en-GB" i="0" baseline="0" dirty="0" smtClean="0"/>
          </a:p>
          <a:p>
            <a:pPr marL="228600" indent="-228600">
              <a:buFont typeface="+mj-lt"/>
              <a:buAutoNum type="arabicPeriod"/>
            </a:pPr>
            <a:r>
              <a:rPr lang="en-GB" i="0" baseline="0" dirty="0" smtClean="0"/>
              <a:t>If it already exists under creative commons,  jorum, you tube or </a:t>
            </a:r>
            <a:r>
              <a:rPr lang="en-GB" i="0" baseline="0" dirty="0" err="1" smtClean="0"/>
              <a:t>prezi</a:t>
            </a:r>
            <a:r>
              <a:rPr lang="en-GB" i="0" baseline="0" dirty="0" smtClean="0"/>
              <a:t>  for example save yourself time and energy and link to the existing content, some databases have great training suites on </a:t>
            </a:r>
            <a:r>
              <a:rPr lang="en-GB" i="0" baseline="0" dirty="0" err="1" smtClean="0"/>
              <a:t>youtube</a:t>
            </a:r>
            <a:r>
              <a:rPr lang="en-GB" i="0" baseline="0" dirty="0" smtClean="0"/>
              <a:t> made up of short videos. </a:t>
            </a:r>
          </a:p>
          <a:p>
            <a:pPr marL="228600" indent="-228600">
              <a:buFont typeface="+mj-lt"/>
              <a:buAutoNum type="arabicPeriod"/>
            </a:pPr>
            <a:endParaRPr lang="en-GB" i="0" baseline="0" dirty="0" smtClean="0"/>
          </a:p>
          <a:p>
            <a:pPr marL="228600" indent="-228600">
              <a:buFont typeface="+mj-lt"/>
              <a:buAutoNum type="arabicPeriod"/>
            </a:pPr>
            <a:r>
              <a:rPr lang="en-GB" i="0" baseline="0" dirty="0" smtClean="0"/>
              <a:t>In the current climate being able to do something for nothing is always preferable, have a look at the free software out there to use. </a:t>
            </a:r>
            <a:r>
              <a:rPr lang="en-GB" i="0" baseline="0" dirty="0" err="1" smtClean="0"/>
              <a:t>Powerpoint</a:t>
            </a:r>
            <a:r>
              <a:rPr lang="en-GB" i="0" baseline="0" dirty="0" smtClean="0"/>
              <a:t> can be used to record voice if you have a microphone, you could then upload a short presentation into </a:t>
            </a:r>
            <a:r>
              <a:rPr lang="en-GB" i="0" baseline="0" dirty="0" err="1" smtClean="0"/>
              <a:t>youtube</a:t>
            </a:r>
            <a:r>
              <a:rPr lang="en-GB" i="0" baseline="0" dirty="0" smtClean="0"/>
              <a:t> and send the link round to people – y u don’t need fancy web design skills to get going. </a:t>
            </a:r>
          </a:p>
          <a:p>
            <a:pPr marL="228600" indent="-228600">
              <a:buFont typeface="+mj-lt"/>
              <a:buAutoNum type="arabicPeriod"/>
            </a:pPr>
            <a:endParaRPr lang="en-GB" i="0" baseline="0" dirty="0" smtClean="0"/>
          </a:p>
          <a:p>
            <a:pPr marL="228600" indent="-228600">
              <a:buFont typeface="+mj-lt"/>
              <a:buAutoNum type="arabicPeriod"/>
            </a:pPr>
            <a:r>
              <a:rPr lang="en-GB" i="0" baseline="0" dirty="0" smtClean="0"/>
              <a:t>If you haven’t recorded anything before, and those of you have record something in this room before, will relate to me when I say that recording and hearing your own voice is a weird experience, try and use your natural, talking voice – it takes a few goes but this does become more instinctive!</a:t>
            </a:r>
          </a:p>
          <a:p>
            <a:pPr marL="228600" indent="-228600">
              <a:buFont typeface="+mj-lt"/>
              <a:buAutoNum type="arabicPeriod"/>
            </a:pPr>
            <a:endParaRPr lang="en-GB" i="0" baseline="0" dirty="0" smtClean="0"/>
          </a:p>
          <a:p>
            <a:pPr marL="228600" indent="-228600">
              <a:buFont typeface="+mj-lt"/>
              <a:buAutoNum type="arabicPeriod"/>
            </a:pPr>
            <a:r>
              <a:rPr lang="en-GB" i="0" baseline="0" dirty="0" smtClean="0"/>
              <a:t>Limit your content, don’t’ try and tell them everything, produce tailored focuses small sections of content. </a:t>
            </a:r>
          </a:p>
          <a:p>
            <a:pPr marL="228600" indent="-228600">
              <a:buFont typeface="+mj-lt"/>
              <a:buAutoNum type="arabicPeriod"/>
            </a:pPr>
            <a:endParaRPr lang="en-GB" i="0" baseline="0" dirty="0" smtClean="0"/>
          </a:p>
          <a:p>
            <a:pPr marL="228600" indent="-228600">
              <a:buFont typeface="+mj-lt"/>
              <a:buAutoNum type="arabicPeriod"/>
            </a:pPr>
            <a:r>
              <a:rPr lang="en-GB" i="0" baseline="0" dirty="0" smtClean="0"/>
              <a:t>If you can, release content when its needed rather than in one go to avoid information overload if you running more than one session. </a:t>
            </a:r>
          </a:p>
          <a:p>
            <a:pPr marL="228600" indent="-228600">
              <a:buFont typeface="+mj-lt"/>
              <a:buAutoNum type="arabicPeriod"/>
            </a:pPr>
            <a:endParaRPr lang="en-GB" i="0" baseline="0" dirty="0" smtClean="0"/>
          </a:p>
          <a:p>
            <a:pPr marL="228600" indent="-228600">
              <a:buFont typeface="+mj-lt"/>
              <a:buAutoNum type="arabicPeriod"/>
            </a:pPr>
            <a:r>
              <a:rPr lang="en-GB" i="0" baseline="0" dirty="0" smtClean="0"/>
              <a:t>Stick to your plan and resist repetition, resist repeating the pre-learning content demos during contact time (unless of course everyone is confused!) if anyone has missed it they can catch up later and just have a go a tasks, they will retain more or can work with colleague who has done the prep! If you start demoing for one or two people you will loose the others. </a:t>
            </a:r>
          </a:p>
          <a:p>
            <a:pPr marL="228600" indent="-228600">
              <a:buFont typeface="+mj-lt"/>
              <a:buAutoNum type="arabicPeriod"/>
            </a:pPr>
            <a:endParaRPr lang="en-GB" i="0" baseline="0" dirty="0" smtClean="0"/>
          </a:p>
          <a:p>
            <a:pPr marL="228600" indent="-228600">
              <a:buFont typeface="+mj-lt"/>
              <a:buAutoNum type="arabicPeriod"/>
            </a:pPr>
            <a:r>
              <a:rPr lang="en-GB" i="0" baseline="0" dirty="0" smtClean="0"/>
              <a:t>You also need to work with the principle that flipping training is not just putting up videos online or sending them around via email and leaving individuals to watch and learn from them. Flipping does involve training materials available prior and after sessions but the face to face element is still a vital part of the process to consolidate and build on learning. Flipping does not aim to reduce training or staff involvement it redirects staff from leading sessions to facilitating the learning environment. </a:t>
            </a:r>
          </a:p>
          <a:p>
            <a:pPr marL="228600" indent="-228600">
              <a:buFont typeface="+mj-lt"/>
              <a:buAutoNum type="arabicPeriod"/>
            </a:pPr>
            <a:endParaRPr lang="en-GB" i="0" baseline="0" dirty="0" smtClean="0"/>
          </a:p>
          <a:p>
            <a:pPr marL="228600" indent="-228600">
              <a:buFont typeface="+mj-lt"/>
              <a:buAutoNum type="arabicPeriod"/>
            </a:pPr>
            <a:r>
              <a:rPr lang="en-GB" i="0" baseline="0" dirty="0" smtClean="0"/>
              <a:t>As far as possible make the tasks they will do in the practical face to face sessions as relevant to your trainees as possible, so that may be linking to a piece of academic work or a typical focused research task new trainees may be asked to perform in their first weeks in a new organisation. </a:t>
            </a:r>
          </a:p>
          <a:p>
            <a:pPr marL="228600" indent="-228600">
              <a:buFont typeface="+mj-lt"/>
              <a:buAutoNum type="arabicPeriod"/>
            </a:pPr>
            <a:endParaRPr lang="en-GB" i="0" baseline="0" dirty="0" smtClean="0"/>
          </a:p>
          <a:p>
            <a:pPr marL="228600" indent="-228600">
              <a:buFont typeface="+mj-lt"/>
              <a:buAutoNum type="arabicPeriod"/>
            </a:pPr>
            <a:r>
              <a:rPr lang="en-GB" i="0" baseline="0" dirty="0" smtClean="0"/>
              <a:t>And be flexible, be prepared to adapt in response to how the discussion and tasks go so you can tailor your training sessions to the needs of the people in the training room. </a:t>
            </a:r>
            <a:endParaRPr lang="en-US" i="0" dirty="0"/>
          </a:p>
        </p:txBody>
      </p:sp>
      <p:sp>
        <p:nvSpPr>
          <p:cNvPr id="4" name="Slide Number Placeholder 3"/>
          <p:cNvSpPr>
            <a:spLocks noGrp="1"/>
          </p:cNvSpPr>
          <p:nvPr>
            <p:ph type="sldNum" sz="quarter" idx="10"/>
          </p:nvPr>
        </p:nvSpPr>
        <p:spPr/>
        <p:txBody>
          <a:bodyPr/>
          <a:lstStyle/>
          <a:p>
            <a:fld id="{3790219D-3E54-4F9E-8771-8E60DADB049D}"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5" descr="MASTER_Salford logo_RGB.png"/>
          <p:cNvPicPr>
            <a:picLocks noChangeAspect="1"/>
          </p:cNvPicPr>
          <p:nvPr/>
        </p:nvPicPr>
        <p:blipFill>
          <a:blip r:embed="rId2" cstate="print"/>
          <a:srcRect/>
          <a:stretch>
            <a:fillRect/>
          </a:stretch>
        </p:blipFill>
        <p:spPr bwMode="auto">
          <a:xfrm>
            <a:off x="617538" y="261938"/>
            <a:ext cx="2024062" cy="1516062"/>
          </a:xfrm>
          <a:prstGeom prst="rect">
            <a:avLst/>
          </a:prstGeom>
          <a:noFill/>
          <a:ln w="9525">
            <a:noFill/>
            <a:miter lim="800000"/>
            <a:headEnd/>
            <a:tailEnd/>
          </a:ln>
        </p:spPr>
      </p:pic>
      <p:sp>
        <p:nvSpPr>
          <p:cNvPr id="2" name="Title 1"/>
          <p:cNvSpPr>
            <a:spLocks noGrp="1"/>
          </p:cNvSpPr>
          <p:nvPr>
            <p:ph type="ctrTitle"/>
          </p:nvPr>
        </p:nvSpPr>
        <p:spPr>
          <a:xfrm>
            <a:off x="819150" y="2130425"/>
            <a:ext cx="7772400" cy="1470025"/>
          </a:xfrm>
          <a:prstGeom prst="rect">
            <a:avLst/>
          </a:prstGeom>
        </p:spPr>
        <p:txBody>
          <a:bodyPr/>
          <a:lstStyle/>
          <a:p>
            <a:r>
              <a:rPr lang="en-US" smtClean="0"/>
              <a:t>Click to edit Master title style</a:t>
            </a:r>
            <a:endParaRPr lang="en-US" dirty="0"/>
          </a:p>
        </p:txBody>
      </p:sp>
      <p:sp>
        <p:nvSpPr>
          <p:cNvPr id="3" name="Subtitle 2"/>
          <p:cNvSpPr>
            <a:spLocks noGrp="1"/>
          </p:cNvSpPr>
          <p:nvPr>
            <p:ph type="subTitle" idx="1"/>
          </p:nvPr>
        </p:nvSpPr>
        <p:spPr>
          <a:xfrm>
            <a:off x="833437" y="3600450"/>
            <a:ext cx="4129088" cy="2047875"/>
          </a:xfrm>
          <a:prstGeom prst="rect">
            <a:avLst/>
          </a:prstGeom>
        </p:spPr>
        <p:txBody>
          <a:bodyPr/>
          <a:lstStyle>
            <a:lvl1pPr marL="0" indent="0" algn="l">
              <a:buNone/>
              <a:defRPr sz="3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cs typeface="+mn-cs"/>
              </a:defRPr>
            </a:lvl1pPr>
          </a:lstStyle>
          <a:p>
            <a:fld id="{E9CDDAF8-C452-43D9-BA1B-8B77FF8CFD2F}" type="datetimeFigureOut">
              <a:rPr lang="en-US" smtClean="0"/>
              <a:pPr/>
              <a:t>3/15/2014</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cs typeface="+mn-cs"/>
              </a:defRPr>
            </a:lvl1pPr>
          </a:lstStyle>
          <a:p>
            <a:fld id="{59A6DFA1-2A22-4CBD-A251-46C7C5C88D3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2" descr="MASTER_Salford logo_RGB.png"/>
          <p:cNvPicPr>
            <a:picLocks noChangeAspect="1"/>
          </p:cNvPicPr>
          <p:nvPr/>
        </p:nvPicPr>
        <p:blipFill>
          <a:blip r:embed="rId2" cstate="print"/>
          <a:srcRect/>
          <a:stretch>
            <a:fillRect/>
          </a:stretch>
        </p:blipFill>
        <p:spPr bwMode="auto">
          <a:xfrm>
            <a:off x="401638" y="166688"/>
            <a:ext cx="1373187" cy="1027112"/>
          </a:xfrm>
          <a:prstGeom prst="rect">
            <a:avLst/>
          </a:prstGeom>
          <a:noFill/>
          <a:ln w="9525">
            <a:noFill/>
            <a:miter lim="800000"/>
            <a:headEnd/>
            <a:tailEnd/>
          </a:ln>
        </p:spPr>
      </p:pic>
      <p:sp>
        <p:nvSpPr>
          <p:cNvPr id="2" name="Title 1"/>
          <p:cNvSpPr>
            <a:spLocks noGrp="1"/>
          </p:cNvSpPr>
          <p:nvPr>
            <p:ph type="title"/>
          </p:nvPr>
        </p:nvSpPr>
        <p:spPr>
          <a:xfrm>
            <a:off x="457200" y="1133475"/>
            <a:ext cx="3008313" cy="83820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buClr>
                <a:srgbClr val="C60C30"/>
              </a:buClr>
              <a:buFont typeface="Arial" pitchFamily="34" charset="0"/>
              <a:buChar char="•"/>
              <a:defRPr sz="3200"/>
            </a:lvl1pPr>
            <a:lvl2pPr>
              <a:buClr>
                <a:srgbClr val="C60C30"/>
              </a:buClr>
              <a:defRPr sz="2800"/>
            </a:lvl2pPr>
            <a:lvl3pPr>
              <a:buClr>
                <a:srgbClr val="C60C30"/>
              </a:buClr>
              <a:defRPr sz="2400"/>
            </a:lvl3pPr>
            <a:lvl4pPr>
              <a:buClr>
                <a:srgbClr val="C60C30"/>
              </a:buClr>
              <a:defRPr sz="2000"/>
            </a:lvl4pPr>
            <a:lvl5pPr>
              <a:buClr>
                <a:srgbClr val="C60C30"/>
              </a:buCl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71676"/>
            <a:ext cx="3008313" cy="4154488"/>
          </a:xfrm>
          <a:prstGeom prst="rect">
            <a:avLst/>
          </a:prstGeom>
        </p:spPr>
        <p:txBody>
          <a:bodyPr/>
          <a:lstStyle>
            <a:lvl1pPr marL="0" indent="0">
              <a:buClr>
                <a:srgbClr val="C60C30"/>
              </a:buClr>
              <a:buFont typeface="Arial" pitchFamily="34" charse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cs typeface="+mn-cs"/>
              </a:defRPr>
            </a:lvl1pPr>
          </a:lstStyle>
          <a:p>
            <a:fld id="{E9CDDAF8-C452-43D9-BA1B-8B77FF8CFD2F}" type="datetimeFigureOut">
              <a:rPr lang="en-US" smtClean="0"/>
              <a:pPr/>
              <a:t>3/15/2014</a:t>
            </a:fld>
            <a:endParaRPr lang="en-US"/>
          </a:p>
        </p:txBody>
      </p:sp>
      <p:sp>
        <p:nvSpPr>
          <p:cNvPr id="7"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endParaRPr lang="en-US"/>
          </a:p>
        </p:txBody>
      </p:sp>
      <p:sp>
        <p:nvSpPr>
          <p:cNvPr id="8"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cs typeface="+mn-cs"/>
              </a:defRPr>
            </a:lvl1pPr>
          </a:lstStyle>
          <a:p>
            <a:fld id="{59A6DFA1-2A22-4CBD-A251-46C7C5C88D3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2" descr="MASTER_Salford logo_RGB.png"/>
          <p:cNvPicPr>
            <a:picLocks noChangeAspect="1"/>
          </p:cNvPicPr>
          <p:nvPr/>
        </p:nvPicPr>
        <p:blipFill>
          <a:blip r:embed="rId2" cstate="print"/>
          <a:srcRect/>
          <a:stretch>
            <a:fillRect/>
          </a:stretch>
        </p:blipFill>
        <p:spPr bwMode="auto">
          <a:xfrm>
            <a:off x="401638" y="166688"/>
            <a:ext cx="1373187" cy="1027112"/>
          </a:xfrm>
          <a:prstGeom prst="rect">
            <a:avLst/>
          </a:prstGeom>
          <a:noFill/>
          <a:ln w="9525">
            <a:noFill/>
            <a:miter lim="800000"/>
            <a:headEnd/>
            <a:tailEnd/>
          </a:ln>
        </p:spPr>
      </p:pic>
      <p:sp>
        <p:nvSpPr>
          <p:cNvPr id="2" name="Title 1"/>
          <p:cNvSpPr>
            <a:spLocks noGrp="1"/>
          </p:cNvSpPr>
          <p:nvPr>
            <p:ph type="title"/>
          </p:nvPr>
        </p:nvSpPr>
        <p:spPr>
          <a:xfrm>
            <a:off x="28590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8590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28590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cs typeface="+mn-cs"/>
              </a:defRPr>
            </a:lvl1pPr>
          </a:lstStyle>
          <a:p>
            <a:fld id="{E9CDDAF8-C452-43D9-BA1B-8B77FF8CFD2F}" type="datetimeFigureOut">
              <a:rPr lang="en-US" smtClean="0"/>
              <a:pPr/>
              <a:t>3/15/2014</a:t>
            </a:fld>
            <a:endParaRPr lang="en-US"/>
          </a:p>
        </p:txBody>
      </p:sp>
      <p:sp>
        <p:nvSpPr>
          <p:cNvPr id="7"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endParaRPr lang="en-US"/>
          </a:p>
        </p:txBody>
      </p:sp>
      <p:sp>
        <p:nvSpPr>
          <p:cNvPr id="8"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cs typeface="+mn-cs"/>
              </a:defRPr>
            </a:lvl1pPr>
          </a:lstStyle>
          <a:p>
            <a:fld id="{59A6DFA1-2A22-4CBD-A251-46C7C5C88D3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pic>
        <p:nvPicPr>
          <p:cNvPr id="4" name="Picture 2" descr="MASTER_Salford logo_RGB.png"/>
          <p:cNvPicPr>
            <a:picLocks noChangeAspect="1"/>
          </p:cNvPicPr>
          <p:nvPr/>
        </p:nvPicPr>
        <p:blipFill>
          <a:blip r:embed="rId2" cstate="print"/>
          <a:srcRect/>
          <a:stretch>
            <a:fillRect/>
          </a:stretch>
        </p:blipFill>
        <p:spPr bwMode="auto">
          <a:xfrm>
            <a:off x="401638" y="166688"/>
            <a:ext cx="1373187" cy="1027112"/>
          </a:xfrm>
          <a:prstGeom prst="rect">
            <a:avLst/>
          </a:prstGeom>
          <a:noFill/>
          <a:ln w="9525">
            <a:noFill/>
            <a:miter lim="800000"/>
            <a:headEnd/>
            <a:tailEnd/>
          </a:ln>
        </p:spPr>
      </p:pic>
      <p:sp>
        <p:nvSpPr>
          <p:cNvPr id="3" name="Vertical Text Placeholder 2"/>
          <p:cNvSpPr>
            <a:spLocks noGrp="1"/>
          </p:cNvSpPr>
          <p:nvPr>
            <p:ph type="body" orient="vert" idx="1"/>
          </p:nvPr>
        </p:nvSpPr>
        <p:spPr>
          <a:xfrm>
            <a:off x="730074" y="1819276"/>
            <a:ext cx="7956725" cy="4306888"/>
          </a:xfrm>
          <a:prstGeom prst="rect">
            <a:avLst/>
          </a:prstGeom>
        </p:spPr>
        <p:txBody>
          <a:bodyPr vert="eaVert"/>
          <a:lstStyle>
            <a:lvl1pPr>
              <a:buClr>
                <a:srgbClr val="C60C30"/>
              </a:buClr>
              <a:buFont typeface="Arial" pitchFamily="34" charset="0"/>
              <a:buChar char="•"/>
              <a:defRPr/>
            </a:lvl1pPr>
            <a:lvl2pPr>
              <a:buClr>
                <a:srgbClr val="C60C30"/>
              </a:buClr>
              <a:defRPr/>
            </a:lvl2pPr>
            <a:lvl3pPr>
              <a:buClr>
                <a:srgbClr val="C60C30"/>
              </a:buClr>
              <a:defRPr/>
            </a:lvl3pPr>
            <a:lvl4pPr>
              <a:buClr>
                <a:srgbClr val="C60C30"/>
              </a:buClr>
              <a:defRPr/>
            </a:lvl4pPr>
            <a:lvl5pPr>
              <a:buClr>
                <a:srgbClr val="C60C30"/>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1647825" y="342900"/>
            <a:ext cx="7038974" cy="1476375"/>
          </a:xfrm>
          <a:prstGeom prst="rect">
            <a:avLst/>
          </a:prstGeom>
        </p:spPr>
        <p:txBody>
          <a:bodyPr/>
          <a:lstStyle/>
          <a:p>
            <a:r>
              <a:rPr lang="en-US" smtClean="0"/>
              <a:t>Click to edit Master title style</a:t>
            </a:r>
            <a:endParaRPr lang="en-US" dirty="0"/>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cs typeface="+mn-cs"/>
              </a:defRPr>
            </a:lvl1pPr>
          </a:lstStyle>
          <a:p>
            <a:fld id="{E9CDDAF8-C452-43D9-BA1B-8B77FF8CFD2F}" type="datetimeFigureOut">
              <a:rPr lang="en-US" smtClean="0"/>
              <a:pPr/>
              <a:t>3/15/2014</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endParaRPr lang="en-US"/>
          </a:p>
        </p:txBody>
      </p:sp>
      <p:sp>
        <p:nvSpPr>
          <p:cNvPr id="8"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cs typeface="+mn-cs"/>
              </a:defRPr>
            </a:lvl1pPr>
          </a:lstStyle>
          <a:p>
            <a:fld id="{59A6DFA1-2A22-4CBD-A251-46C7C5C88D39}"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2" descr="MASTER_Salford logo_RGB.png"/>
          <p:cNvPicPr>
            <a:picLocks noChangeAspect="1"/>
          </p:cNvPicPr>
          <p:nvPr/>
        </p:nvPicPr>
        <p:blipFill>
          <a:blip r:embed="rId2" cstate="print"/>
          <a:srcRect/>
          <a:stretch>
            <a:fillRect/>
          </a:stretch>
        </p:blipFill>
        <p:spPr bwMode="auto">
          <a:xfrm>
            <a:off x="7813675" y="60325"/>
            <a:ext cx="1027113" cy="1373188"/>
          </a:xfrm>
          <a:prstGeom prst="rect">
            <a:avLst/>
          </a:prstGeom>
          <a:noFill/>
          <a:ln w="9525">
            <a:noFill/>
            <a:miter lim="800000"/>
            <a:headEnd/>
            <a:tailEnd/>
          </a:ln>
        </p:spPr>
      </p:pic>
      <p:sp>
        <p:nvSpPr>
          <p:cNvPr id="2" name="Vertical Title 1"/>
          <p:cNvSpPr>
            <a:spLocks noGrp="1"/>
          </p:cNvSpPr>
          <p:nvPr>
            <p:ph type="title" orient="vert"/>
          </p:nvPr>
        </p:nvSpPr>
        <p:spPr>
          <a:xfrm>
            <a:off x="6762750" y="1552575"/>
            <a:ext cx="2057400" cy="4573588"/>
          </a:xfrm>
          <a:prstGeom prst="rect">
            <a:avLst/>
          </a:prstGeo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a:buClr>
                <a:srgbClr val="C60C30"/>
              </a:buClr>
              <a:buFont typeface="Arial" pitchFamily="34" charset="0"/>
              <a:buChar char="•"/>
              <a:defRPr/>
            </a:lvl1pPr>
            <a:lvl2pPr>
              <a:buClr>
                <a:srgbClr val="C60C30"/>
              </a:buClr>
              <a:defRPr/>
            </a:lvl2pPr>
            <a:lvl3pPr>
              <a:buClr>
                <a:srgbClr val="C60C30"/>
              </a:buClr>
              <a:defRPr/>
            </a:lvl3pPr>
            <a:lvl4pPr>
              <a:buClr>
                <a:srgbClr val="C60C30"/>
              </a:buClr>
              <a:defRPr/>
            </a:lvl4pPr>
            <a:lvl5pPr>
              <a:buClr>
                <a:srgbClr val="C60C30"/>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cs typeface="+mn-cs"/>
              </a:defRPr>
            </a:lvl1pPr>
          </a:lstStyle>
          <a:p>
            <a:fld id="{E9CDDAF8-C452-43D9-BA1B-8B77FF8CFD2F}" type="datetimeFigureOut">
              <a:rPr lang="en-US" smtClean="0"/>
              <a:pPr/>
              <a:t>3/15/2014</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cs typeface="+mn-cs"/>
              </a:defRPr>
            </a:lvl1pPr>
          </a:lstStyle>
          <a:p>
            <a:fld id="{59A6DFA1-2A22-4CBD-A251-46C7C5C88D3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4" name="Picture 2" descr="MASTER_Salford logo_RGB.png"/>
          <p:cNvPicPr>
            <a:picLocks noChangeAspect="1"/>
          </p:cNvPicPr>
          <p:nvPr/>
        </p:nvPicPr>
        <p:blipFill>
          <a:blip r:embed="rId2" cstate="print"/>
          <a:srcRect/>
          <a:stretch>
            <a:fillRect/>
          </a:stretch>
        </p:blipFill>
        <p:spPr bwMode="auto">
          <a:xfrm>
            <a:off x="401638" y="166688"/>
            <a:ext cx="1373187" cy="1027112"/>
          </a:xfrm>
          <a:prstGeom prst="rect">
            <a:avLst/>
          </a:prstGeom>
          <a:noFill/>
          <a:ln w="9525">
            <a:noFill/>
            <a:miter lim="800000"/>
            <a:headEnd/>
            <a:tailEnd/>
          </a:ln>
        </p:spPr>
      </p:pic>
      <p:sp>
        <p:nvSpPr>
          <p:cNvPr id="3" name="Content Placeholder 2"/>
          <p:cNvSpPr>
            <a:spLocks noGrp="1"/>
          </p:cNvSpPr>
          <p:nvPr>
            <p:ph idx="1"/>
          </p:nvPr>
        </p:nvSpPr>
        <p:spPr>
          <a:xfrm>
            <a:off x="510999" y="2905124"/>
            <a:ext cx="7956726" cy="3221040"/>
          </a:xfrm>
          <a:prstGeom prst="rect">
            <a:avLst/>
          </a:prstGeom>
        </p:spPr>
        <p:txBody>
          <a:bodyPr/>
          <a:lstStyle>
            <a:lvl1pPr>
              <a:buClr>
                <a:srgbClr val="C60C30"/>
              </a:buClr>
              <a:buFont typeface="Arial" pitchFamily="34" charset="0"/>
              <a:buChar char="•"/>
              <a:defRPr sz="2800"/>
            </a:lvl1pPr>
            <a:lvl2pPr>
              <a:buClr>
                <a:srgbClr val="C60C30"/>
              </a:buClr>
              <a:defRPr sz="2400"/>
            </a:lvl2pPr>
            <a:lvl3pPr>
              <a:buClr>
                <a:srgbClr val="C60C30"/>
              </a:buClr>
              <a:defRPr sz="2000"/>
            </a:lvl3pPr>
            <a:lvl4pPr>
              <a:buClr>
                <a:srgbClr val="C60C30"/>
              </a:buClr>
              <a:defRPr sz="1800"/>
            </a:lvl4pPr>
            <a:lvl5pPr>
              <a:buClr>
                <a:srgbClr val="C60C30"/>
              </a:buCl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510999" y="1428749"/>
            <a:ext cx="8175801" cy="1476375"/>
          </a:xfrm>
          <a:prstGeom prst="rect">
            <a:avLst/>
          </a:prstGeom>
        </p:spPr>
        <p:txBody>
          <a:bodyPr/>
          <a:lstStyle>
            <a:lvl1pPr>
              <a:defRPr sz="4400"/>
            </a:lvl1pPr>
          </a:lstStyle>
          <a:p>
            <a:r>
              <a:rPr lang="en-US" smtClean="0"/>
              <a:t>Click to edit Master title style</a:t>
            </a:r>
            <a:endParaRPr lang="en-US" dirty="0"/>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cs typeface="+mn-cs"/>
              </a:defRPr>
            </a:lvl1pPr>
          </a:lstStyle>
          <a:p>
            <a:fld id="{E9CDDAF8-C452-43D9-BA1B-8B77FF8CFD2F}" type="datetimeFigureOut">
              <a:rPr lang="en-US" smtClean="0"/>
              <a:pPr/>
              <a:t>3/15/2014</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cs typeface="+mn-cs"/>
              </a:defRPr>
            </a:lvl1pPr>
          </a:lstStyle>
          <a:p>
            <a:fld id="{59A6DFA1-2A22-4CBD-A251-46C7C5C88D3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5" descr="MASTER_Salford logo_RGB.png"/>
          <p:cNvPicPr>
            <a:picLocks noChangeAspect="1"/>
          </p:cNvPicPr>
          <p:nvPr/>
        </p:nvPicPr>
        <p:blipFill>
          <a:blip r:embed="rId2" cstate="print"/>
          <a:srcRect/>
          <a:stretch>
            <a:fillRect/>
          </a:stretch>
        </p:blipFill>
        <p:spPr bwMode="auto">
          <a:xfrm>
            <a:off x="617538" y="261938"/>
            <a:ext cx="2024062" cy="1516062"/>
          </a:xfrm>
          <a:prstGeom prst="rect">
            <a:avLst/>
          </a:prstGeom>
          <a:noFill/>
          <a:ln w="9525">
            <a:noFill/>
            <a:miter lim="800000"/>
            <a:headEnd/>
            <a:tailEnd/>
          </a:ln>
        </p:spPr>
      </p:pic>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cs typeface="+mn-cs"/>
              </a:defRPr>
            </a:lvl1pPr>
          </a:lstStyle>
          <a:p>
            <a:fld id="{E9CDDAF8-C452-43D9-BA1B-8B77FF8CFD2F}" type="datetimeFigureOut">
              <a:rPr lang="en-US" smtClean="0"/>
              <a:pPr/>
              <a:t>3/15/2014</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cs typeface="+mn-cs"/>
              </a:defRPr>
            </a:lvl1pPr>
          </a:lstStyle>
          <a:p>
            <a:fld id="{59A6DFA1-2A22-4CBD-A251-46C7C5C88D3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pic>
        <p:nvPicPr>
          <p:cNvPr id="5" name="Picture 2" descr="MASTER_Salford logo_RGB.png"/>
          <p:cNvPicPr>
            <a:picLocks noChangeAspect="1"/>
          </p:cNvPicPr>
          <p:nvPr/>
        </p:nvPicPr>
        <p:blipFill>
          <a:blip r:embed="rId2" cstate="print"/>
          <a:srcRect/>
          <a:stretch>
            <a:fillRect/>
          </a:stretch>
        </p:blipFill>
        <p:spPr bwMode="auto">
          <a:xfrm>
            <a:off x="401638" y="166688"/>
            <a:ext cx="1373187" cy="1027112"/>
          </a:xfrm>
          <a:prstGeom prst="rect">
            <a:avLst/>
          </a:prstGeom>
          <a:noFill/>
          <a:ln w="9525">
            <a:noFill/>
            <a:miter lim="800000"/>
            <a:headEnd/>
            <a:tailEnd/>
          </a:ln>
        </p:spPr>
      </p:pic>
      <p:sp>
        <p:nvSpPr>
          <p:cNvPr id="3" name="Content Placeholder 2"/>
          <p:cNvSpPr>
            <a:spLocks noGrp="1"/>
          </p:cNvSpPr>
          <p:nvPr>
            <p:ph sz="half" idx="1"/>
          </p:nvPr>
        </p:nvSpPr>
        <p:spPr>
          <a:xfrm>
            <a:off x="457200" y="2905124"/>
            <a:ext cx="4038600" cy="3221039"/>
          </a:xfrm>
          <a:prstGeom prst="rect">
            <a:avLst/>
          </a:prstGeom>
        </p:spPr>
        <p:txBody>
          <a:bodyPr/>
          <a:lstStyle>
            <a:lvl1pPr>
              <a:buClr>
                <a:srgbClr val="C60C30"/>
              </a:buClr>
              <a:buFont typeface="Arial" pitchFamily="34" charset="0"/>
              <a:buChar char="•"/>
              <a:defRPr sz="2800"/>
            </a:lvl1pPr>
            <a:lvl2pPr>
              <a:buClr>
                <a:srgbClr val="C60C30"/>
              </a:buClr>
              <a:defRPr sz="2400"/>
            </a:lvl2pPr>
            <a:lvl3pPr>
              <a:buClr>
                <a:srgbClr val="C60C30"/>
              </a:buClr>
              <a:defRPr sz="2000"/>
            </a:lvl3pPr>
            <a:lvl4pPr>
              <a:buClr>
                <a:srgbClr val="C60C30"/>
              </a:buClr>
              <a:defRPr sz="1800"/>
            </a:lvl4pPr>
            <a:lvl5pPr>
              <a:buClr>
                <a:srgbClr val="C60C30"/>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905124"/>
            <a:ext cx="4038600" cy="3221039"/>
          </a:xfrm>
          <a:prstGeom prst="rect">
            <a:avLst/>
          </a:prstGeom>
        </p:spPr>
        <p:txBody>
          <a:bodyPr/>
          <a:lstStyle>
            <a:lvl1pPr>
              <a:buClr>
                <a:srgbClr val="C60C30"/>
              </a:buClr>
              <a:buFont typeface="Arial" pitchFamily="34" charset="0"/>
              <a:buChar char="•"/>
              <a:defRPr sz="2800"/>
            </a:lvl1pPr>
            <a:lvl2pPr>
              <a:buClr>
                <a:srgbClr val="C60C30"/>
              </a:buClr>
              <a:defRPr sz="2400"/>
            </a:lvl2pPr>
            <a:lvl3pPr>
              <a:buClr>
                <a:srgbClr val="C60C30"/>
              </a:buClr>
              <a:defRPr sz="2000"/>
            </a:lvl3pPr>
            <a:lvl4pPr>
              <a:buClr>
                <a:srgbClr val="C60C30"/>
              </a:buClr>
              <a:defRPr sz="1800"/>
            </a:lvl4pPr>
            <a:lvl5pPr>
              <a:buClr>
                <a:srgbClr val="C60C30"/>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title"/>
          </p:nvPr>
        </p:nvSpPr>
        <p:spPr>
          <a:xfrm>
            <a:off x="510999" y="1428749"/>
            <a:ext cx="8175801" cy="1476375"/>
          </a:xfrm>
          <a:prstGeom prst="rect">
            <a:avLst/>
          </a:prstGeom>
        </p:spPr>
        <p:txBody>
          <a:bodyPr/>
          <a:lstStyle>
            <a:lvl1pPr>
              <a:defRPr sz="4400"/>
            </a:lvl1pPr>
          </a:lstStyle>
          <a:p>
            <a:r>
              <a:rPr lang="en-US" smtClean="0"/>
              <a:t>Click to edit Master title style</a:t>
            </a:r>
            <a:endParaRPr lang="en-US" dirty="0"/>
          </a:p>
        </p:txBody>
      </p:sp>
      <p:sp>
        <p:nvSpPr>
          <p:cNvPr id="6"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cs typeface="+mn-cs"/>
              </a:defRPr>
            </a:lvl1pPr>
          </a:lstStyle>
          <a:p>
            <a:fld id="{E9CDDAF8-C452-43D9-BA1B-8B77FF8CFD2F}" type="datetimeFigureOut">
              <a:rPr lang="en-US" smtClean="0"/>
              <a:pPr/>
              <a:t>3/15/2014</a:t>
            </a:fld>
            <a:endParaRPr lang="en-US"/>
          </a:p>
        </p:txBody>
      </p:sp>
      <p:sp>
        <p:nvSpPr>
          <p:cNvPr id="7"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endParaRPr lang="en-US"/>
          </a:p>
        </p:txBody>
      </p:sp>
      <p:sp>
        <p:nvSpPr>
          <p:cNvPr id="8"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cs typeface="+mn-cs"/>
              </a:defRPr>
            </a:lvl1pPr>
          </a:lstStyle>
          <a:p>
            <a:fld id="{59A6DFA1-2A22-4CBD-A251-46C7C5C88D3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pic>
        <p:nvPicPr>
          <p:cNvPr id="7" name="Picture 2" descr="MASTER_Salford logo_RGB.png"/>
          <p:cNvPicPr>
            <a:picLocks noChangeAspect="1"/>
          </p:cNvPicPr>
          <p:nvPr/>
        </p:nvPicPr>
        <p:blipFill>
          <a:blip r:embed="rId2" cstate="print"/>
          <a:srcRect/>
          <a:stretch>
            <a:fillRect/>
          </a:stretch>
        </p:blipFill>
        <p:spPr bwMode="auto">
          <a:xfrm>
            <a:off x="401638" y="166688"/>
            <a:ext cx="1373187" cy="1027112"/>
          </a:xfrm>
          <a:prstGeom prst="rect">
            <a:avLst/>
          </a:prstGeom>
          <a:noFill/>
          <a:ln w="9525">
            <a:noFill/>
            <a:miter lim="800000"/>
            <a:headEnd/>
            <a:tailEnd/>
          </a:ln>
        </p:spPr>
      </p:pic>
      <p:sp>
        <p:nvSpPr>
          <p:cNvPr id="3" name="Text Placeholder 2"/>
          <p:cNvSpPr>
            <a:spLocks noGrp="1"/>
          </p:cNvSpPr>
          <p:nvPr>
            <p:ph type="body" idx="1"/>
          </p:nvPr>
        </p:nvSpPr>
        <p:spPr>
          <a:xfrm>
            <a:off x="510998" y="2913063"/>
            <a:ext cx="3986389" cy="7937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0998" y="3706813"/>
            <a:ext cx="3986389" cy="2419349"/>
          </a:xfrm>
          <a:prstGeom prst="rect">
            <a:avLst/>
          </a:prstGeom>
        </p:spPr>
        <p:txBody>
          <a:bodyPr/>
          <a:lstStyle>
            <a:lvl1pPr>
              <a:buClr>
                <a:srgbClr val="C60C30"/>
              </a:buClr>
              <a:buFont typeface="Arial" pitchFamily="34" charset="0"/>
              <a:buChar char="•"/>
              <a:defRPr sz="2400"/>
            </a:lvl1pPr>
            <a:lvl2pPr>
              <a:buClr>
                <a:srgbClr val="C60C30"/>
              </a:buClr>
              <a:defRPr sz="2000"/>
            </a:lvl2pPr>
            <a:lvl3pPr>
              <a:buClr>
                <a:srgbClr val="C60C30"/>
              </a:buClr>
              <a:defRPr sz="1800"/>
            </a:lvl3pPr>
            <a:lvl4pPr>
              <a:buClr>
                <a:srgbClr val="C60C30"/>
              </a:buClr>
              <a:defRPr sz="1600"/>
            </a:lvl4pPr>
            <a:lvl5pPr>
              <a:buClr>
                <a:srgbClr val="C60C30"/>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2914651"/>
            <a:ext cx="4041775" cy="782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706813"/>
            <a:ext cx="4041775" cy="2419350"/>
          </a:xfrm>
          <a:prstGeom prst="rect">
            <a:avLst/>
          </a:prstGeom>
        </p:spPr>
        <p:txBody>
          <a:bodyPr/>
          <a:lstStyle>
            <a:lvl1pPr>
              <a:buClr>
                <a:srgbClr val="C60C30"/>
              </a:buClr>
              <a:buFont typeface="Arial" pitchFamily="34" charset="0"/>
              <a:buChar char="•"/>
              <a:defRPr sz="2400"/>
            </a:lvl1pPr>
            <a:lvl2pPr>
              <a:buClr>
                <a:srgbClr val="C60C30"/>
              </a:buClr>
              <a:defRPr sz="2000"/>
            </a:lvl2pPr>
            <a:lvl3pPr>
              <a:buClr>
                <a:srgbClr val="C60C30"/>
              </a:buClr>
              <a:defRPr sz="1800"/>
            </a:lvl3pPr>
            <a:lvl4pPr>
              <a:buClr>
                <a:srgbClr val="C60C30"/>
              </a:buClr>
              <a:defRPr sz="1600"/>
            </a:lvl4pPr>
            <a:lvl5pPr>
              <a:buClr>
                <a:srgbClr val="C60C30"/>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itle 1"/>
          <p:cNvSpPr>
            <a:spLocks noGrp="1"/>
          </p:cNvSpPr>
          <p:nvPr>
            <p:ph type="title"/>
          </p:nvPr>
        </p:nvSpPr>
        <p:spPr>
          <a:xfrm>
            <a:off x="510999" y="1428749"/>
            <a:ext cx="8175801" cy="1476375"/>
          </a:xfrm>
          <a:prstGeom prst="rect">
            <a:avLst/>
          </a:prstGeom>
        </p:spPr>
        <p:txBody>
          <a:bodyPr/>
          <a:lstStyle>
            <a:lvl1pPr>
              <a:defRPr sz="4400"/>
            </a:lvl1pPr>
          </a:lstStyle>
          <a:p>
            <a:r>
              <a:rPr lang="en-US" smtClean="0"/>
              <a:t>Click to edit Master title style</a:t>
            </a:r>
            <a:endParaRPr lang="en-US" dirty="0"/>
          </a:p>
        </p:txBody>
      </p:sp>
      <p:sp>
        <p:nvSpPr>
          <p:cNvPr id="8"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cs typeface="+mn-cs"/>
              </a:defRPr>
            </a:lvl1pPr>
          </a:lstStyle>
          <a:p>
            <a:fld id="{E9CDDAF8-C452-43D9-BA1B-8B77FF8CFD2F}" type="datetimeFigureOut">
              <a:rPr lang="en-US" smtClean="0"/>
              <a:pPr/>
              <a:t>3/15/2014</a:t>
            </a:fld>
            <a:endParaRPr lang="en-US"/>
          </a:p>
        </p:txBody>
      </p:sp>
      <p:sp>
        <p:nvSpPr>
          <p:cNvPr id="9"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endParaRPr lang="en-US"/>
          </a:p>
        </p:txBody>
      </p:sp>
      <p:sp>
        <p:nvSpPr>
          <p:cNvPr id="10"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cs typeface="+mn-cs"/>
              </a:defRPr>
            </a:lvl1pPr>
          </a:lstStyle>
          <a:p>
            <a:fld id="{59A6DFA1-2A22-4CBD-A251-46C7C5C88D3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tatement_quote">
    <p:spTree>
      <p:nvGrpSpPr>
        <p:cNvPr id="1" name=""/>
        <p:cNvGrpSpPr/>
        <p:nvPr/>
      </p:nvGrpSpPr>
      <p:grpSpPr>
        <a:xfrm>
          <a:off x="0" y="0"/>
          <a:ext cx="0" cy="0"/>
          <a:chOff x="0" y="0"/>
          <a:chExt cx="0" cy="0"/>
        </a:xfrm>
      </p:grpSpPr>
      <p:pic>
        <p:nvPicPr>
          <p:cNvPr id="6" name="Picture 2" descr="MASTER_Salford logo_RGB.png"/>
          <p:cNvPicPr>
            <a:picLocks noChangeAspect="1"/>
          </p:cNvPicPr>
          <p:nvPr/>
        </p:nvPicPr>
        <p:blipFill>
          <a:blip r:embed="rId2" cstate="print"/>
          <a:srcRect/>
          <a:stretch>
            <a:fillRect/>
          </a:stretch>
        </p:blipFill>
        <p:spPr bwMode="auto">
          <a:xfrm>
            <a:off x="401638" y="166688"/>
            <a:ext cx="1373187" cy="1027112"/>
          </a:xfrm>
          <a:prstGeom prst="rect">
            <a:avLst/>
          </a:prstGeom>
          <a:noFill/>
          <a:ln w="9525">
            <a:noFill/>
            <a:miter lim="800000"/>
            <a:headEnd/>
            <a:tailEnd/>
          </a:ln>
        </p:spPr>
      </p:pic>
      <p:sp>
        <p:nvSpPr>
          <p:cNvPr id="10" name="Text Placeholder 3"/>
          <p:cNvSpPr>
            <a:spLocks noGrp="1"/>
          </p:cNvSpPr>
          <p:nvPr>
            <p:ph type="body" sz="half" idx="2"/>
          </p:nvPr>
        </p:nvSpPr>
        <p:spPr>
          <a:xfrm>
            <a:off x="510998" y="2905126"/>
            <a:ext cx="8175801" cy="1276350"/>
          </a:xfrm>
          <a:prstGeom prst="rect">
            <a:avLst/>
          </a:prstGeom>
        </p:spPr>
        <p:txBody>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Content Placeholder 3"/>
          <p:cNvSpPr>
            <a:spLocks noGrp="1"/>
          </p:cNvSpPr>
          <p:nvPr>
            <p:ph sz="half" idx="13"/>
          </p:nvPr>
        </p:nvSpPr>
        <p:spPr>
          <a:xfrm>
            <a:off x="510998" y="4772024"/>
            <a:ext cx="8175802" cy="1354137"/>
          </a:xfrm>
          <a:prstGeom prst="rect">
            <a:avLst/>
          </a:prstGeom>
        </p:spPr>
        <p:txBody>
          <a:bodyPr/>
          <a:lstStyle>
            <a:lvl1pPr>
              <a:buClr>
                <a:srgbClr val="C60C30"/>
              </a:buClr>
              <a:buFont typeface="Arial" pitchFamily="34" charset="0"/>
              <a:buChar char="•"/>
              <a:defRPr sz="2400"/>
            </a:lvl1pPr>
            <a:lvl2pPr>
              <a:buClr>
                <a:srgbClr val="C60C30"/>
              </a:buClr>
              <a:defRPr sz="2000"/>
            </a:lvl2pPr>
            <a:lvl3pPr>
              <a:buClr>
                <a:srgbClr val="C60C30"/>
              </a:buClr>
              <a:defRPr sz="1800"/>
            </a:lvl3pPr>
            <a:lvl4pPr>
              <a:buClr>
                <a:srgbClr val="C60C30"/>
              </a:buClr>
              <a:defRPr sz="1600"/>
            </a:lvl4pPr>
            <a:lvl5pPr>
              <a:buClr>
                <a:srgbClr val="C60C30"/>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3"/>
          <p:cNvSpPr>
            <a:spLocks noGrp="1"/>
          </p:cNvSpPr>
          <p:nvPr>
            <p:ph type="body" sz="half" idx="14"/>
          </p:nvPr>
        </p:nvSpPr>
        <p:spPr>
          <a:xfrm>
            <a:off x="510998" y="4324351"/>
            <a:ext cx="8175802" cy="438150"/>
          </a:xfrm>
          <a:prstGeom prst="rect">
            <a:avLst/>
          </a:prstGeom>
        </p:spPr>
        <p:txBody>
          <a:bodyPr/>
          <a:lstStyle>
            <a:lvl1pPr marL="0" indent="0">
              <a:buNone/>
              <a:defRPr sz="24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itle 1"/>
          <p:cNvSpPr>
            <a:spLocks noGrp="1"/>
          </p:cNvSpPr>
          <p:nvPr>
            <p:ph type="title"/>
          </p:nvPr>
        </p:nvSpPr>
        <p:spPr>
          <a:xfrm>
            <a:off x="510999" y="1428749"/>
            <a:ext cx="8175801" cy="1476375"/>
          </a:xfrm>
          <a:prstGeom prst="rect">
            <a:avLst/>
          </a:prstGeom>
        </p:spPr>
        <p:txBody>
          <a:bodyPr/>
          <a:lstStyle>
            <a:lvl1pPr>
              <a:defRPr sz="4400"/>
            </a:lvl1pPr>
          </a:lstStyle>
          <a:p>
            <a:r>
              <a:rPr lang="en-US" smtClean="0"/>
              <a:t>Click to edit Master title style</a:t>
            </a:r>
            <a:endParaRPr lang="en-US" dirty="0"/>
          </a:p>
        </p:txBody>
      </p:sp>
      <p:sp>
        <p:nvSpPr>
          <p:cNvPr id="7" name="Date Placeholder 3"/>
          <p:cNvSpPr>
            <a:spLocks noGrp="1"/>
          </p:cNvSpPr>
          <p:nvPr>
            <p:ph type="dt" sz="half" idx="15"/>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cs typeface="+mn-cs"/>
              </a:defRPr>
            </a:lvl1pPr>
          </a:lstStyle>
          <a:p>
            <a:fld id="{E9CDDAF8-C452-43D9-BA1B-8B77FF8CFD2F}" type="datetimeFigureOut">
              <a:rPr lang="en-US" smtClean="0"/>
              <a:pPr/>
              <a:t>3/15/2014</a:t>
            </a:fld>
            <a:endParaRPr lang="en-US"/>
          </a:p>
        </p:txBody>
      </p:sp>
      <p:sp>
        <p:nvSpPr>
          <p:cNvPr id="8" name="Footer Placeholder 4"/>
          <p:cNvSpPr>
            <a:spLocks noGrp="1"/>
          </p:cNvSpPr>
          <p:nvPr>
            <p:ph type="ftr" sz="quarter" idx="16"/>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endParaRPr lang="en-US"/>
          </a:p>
        </p:txBody>
      </p:sp>
      <p:sp>
        <p:nvSpPr>
          <p:cNvPr id="9" name="Slide Number Placeholder 5"/>
          <p:cNvSpPr>
            <a:spLocks noGrp="1"/>
          </p:cNvSpPr>
          <p:nvPr>
            <p:ph type="sldNum" sz="quarter" idx="17"/>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cs typeface="+mn-cs"/>
              </a:defRPr>
            </a:lvl1pPr>
          </a:lstStyle>
          <a:p>
            <a:fld id="{59A6DFA1-2A22-4CBD-A251-46C7C5C88D3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3" name="Picture 2" descr="MASTER_Salford logo_RGB.png"/>
          <p:cNvPicPr>
            <a:picLocks noChangeAspect="1"/>
          </p:cNvPicPr>
          <p:nvPr/>
        </p:nvPicPr>
        <p:blipFill>
          <a:blip r:embed="rId2" cstate="print"/>
          <a:srcRect/>
          <a:stretch>
            <a:fillRect/>
          </a:stretch>
        </p:blipFill>
        <p:spPr bwMode="auto">
          <a:xfrm>
            <a:off x="401638" y="166688"/>
            <a:ext cx="1373187" cy="1027112"/>
          </a:xfrm>
          <a:prstGeom prst="rect">
            <a:avLst/>
          </a:prstGeom>
          <a:noFill/>
          <a:ln w="9525">
            <a:noFill/>
            <a:miter lim="800000"/>
            <a:headEnd/>
            <a:tailEnd/>
          </a:ln>
        </p:spPr>
      </p:pic>
      <p:sp>
        <p:nvSpPr>
          <p:cNvPr id="9" name="Title 1"/>
          <p:cNvSpPr>
            <a:spLocks noGrp="1"/>
          </p:cNvSpPr>
          <p:nvPr>
            <p:ph type="title"/>
          </p:nvPr>
        </p:nvSpPr>
        <p:spPr>
          <a:xfrm>
            <a:off x="510999" y="1428749"/>
            <a:ext cx="8175801" cy="1476375"/>
          </a:xfrm>
          <a:prstGeom prst="rect">
            <a:avLst/>
          </a:prstGeom>
        </p:spPr>
        <p:txBody>
          <a:bodyPr/>
          <a:lstStyle>
            <a:lvl1pPr>
              <a:defRPr sz="4400"/>
            </a:lvl1pPr>
          </a:lstStyle>
          <a:p>
            <a:r>
              <a:rPr lang="en-US" smtClean="0"/>
              <a:t>Click to edit Master title style</a:t>
            </a:r>
            <a:endParaRPr lang="en-US" dirty="0"/>
          </a:p>
        </p:txBody>
      </p:sp>
      <p:sp>
        <p:nvSpPr>
          <p:cNvPr id="4"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cs typeface="+mn-cs"/>
              </a:defRPr>
            </a:lvl1pPr>
          </a:lstStyle>
          <a:p>
            <a:fld id="{E9CDDAF8-C452-43D9-BA1B-8B77FF8CFD2F}" type="datetimeFigureOut">
              <a:rPr lang="en-US" smtClean="0"/>
              <a:pPr/>
              <a:t>3/15/2014</a:t>
            </a:fld>
            <a:endParaRPr lang="en-US"/>
          </a:p>
        </p:txBody>
      </p:sp>
      <p:sp>
        <p:nvSpPr>
          <p:cNvPr id="5"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endParaRPr lang="en-US"/>
          </a:p>
        </p:txBody>
      </p:sp>
      <p:sp>
        <p:nvSpPr>
          <p:cNvPr id="6"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cs typeface="+mn-cs"/>
              </a:defRPr>
            </a:lvl1pPr>
          </a:lstStyle>
          <a:p>
            <a:fld id="{59A6DFA1-2A22-4CBD-A251-46C7C5C88D3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cs typeface="+mn-cs"/>
              </a:defRPr>
            </a:lvl1pPr>
          </a:lstStyle>
          <a:p>
            <a:fld id="{E9CDDAF8-C452-43D9-BA1B-8B77FF8CFD2F}" type="datetimeFigureOut">
              <a:rPr lang="en-US" smtClean="0"/>
              <a:pPr/>
              <a:t>3/15/2014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cs typeface="+mn-cs"/>
              </a:defRPr>
            </a:lvl1pPr>
          </a:lstStyle>
          <a:p>
            <a:fld id="{59A6DFA1-2A22-4CBD-A251-46C7C5C88D3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p:spTree>
      <p:nvGrpSpPr>
        <p:cNvPr id="1" name=""/>
        <p:cNvGrpSpPr/>
        <p:nvPr/>
      </p:nvGrpSpPr>
      <p:grpSpPr>
        <a:xfrm>
          <a:off x="0" y="0"/>
          <a:ext cx="0" cy="0"/>
          <a:chOff x="0" y="0"/>
          <a:chExt cx="0" cy="0"/>
        </a:xfrm>
      </p:grpSpPr>
      <p:sp>
        <p:nvSpPr>
          <p:cNvPr id="5" name="Picture Placeholder 2"/>
          <p:cNvSpPr>
            <a:spLocks noGrp="1"/>
          </p:cNvSpPr>
          <p:nvPr>
            <p:ph type="pic" idx="1"/>
          </p:nvPr>
        </p:nvSpPr>
        <p:spPr>
          <a:xfrm>
            <a:off x="257174" y="0"/>
            <a:ext cx="8886825"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6" name="Text Placeholder 3"/>
          <p:cNvSpPr>
            <a:spLocks noGrp="1"/>
          </p:cNvSpPr>
          <p:nvPr>
            <p:ph type="body" sz="half" idx="2"/>
          </p:nvPr>
        </p:nvSpPr>
        <p:spPr>
          <a:xfrm>
            <a:off x="533400" y="4181474"/>
            <a:ext cx="2800350" cy="1838325"/>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cs typeface="+mn-cs"/>
              </a:defRPr>
            </a:lvl1pPr>
          </a:lstStyle>
          <a:p>
            <a:fld id="{E9CDDAF8-C452-43D9-BA1B-8B77FF8CFD2F}" type="datetimeFigureOut">
              <a:rPr lang="en-US" smtClean="0"/>
              <a:pPr/>
              <a:t>3/15/2014</a:t>
            </a:fld>
            <a:endParaRPr lang="en-US"/>
          </a:p>
        </p:txBody>
      </p:sp>
      <p:sp>
        <p:nvSpPr>
          <p:cNvPr id="7"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endParaRPr lang="en-US"/>
          </a:p>
        </p:txBody>
      </p:sp>
      <p:sp>
        <p:nvSpPr>
          <p:cNvPr id="8"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cs typeface="+mn-cs"/>
              </a:defRPr>
            </a:lvl1pPr>
          </a:lstStyle>
          <a:p>
            <a:fld id="{59A6DFA1-2A22-4CBD-A251-46C7C5C88D3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a:spLocks noChangeArrowheads="1"/>
          </p:cNvSpPr>
          <p:nvPr/>
        </p:nvSpPr>
        <p:spPr bwMode="auto">
          <a:xfrm>
            <a:off x="0" y="0"/>
            <a:ext cx="252413" cy="6858000"/>
          </a:xfrm>
          <a:prstGeom prst="rect">
            <a:avLst/>
          </a:prstGeom>
          <a:solidFill>
            <a:srgbClr val="C60C30"/>
          </a:solidFill>
          <a:ln w="0">
            <a:noFill/>
            <a:round/>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457200" rtl="0" eaLnBrk="1" fontAlgn="base" hangingPunct="1">
        <a:spcBef>
          <a:spcPct val="0"/>
        </a:spcBef>
        <a:spcAft>
          <a:spcPct val="0"/>
        </a:spcAft>
        <a:defRPr sz="4000" kern="1200">
          <a:solidFill>
            <a:srgbClr val="C60C30"/>
          </a:solidFill>
          <a:latin typeface="Arial Bold"/>
          <a:ea typeface="ＭＳ Ｐゴシック" charset="-128"/>
          <a:cs typeface="Arial Bold"/>
        </a:defRPr>
      </a:lvl1pPr>
      <a:lvl2pPr algn="l" defTabSz="457200" rtl="0" eaLnBrk="1" fontAlgn="base" hangingPunct="1">
        <a:spcBef>
          <a:spcPct val="0"/>
        </a:spcBef>
        <a:spcAft>
          <a:spcPct val="0"/>
        </a:spcAft>
        <a:defRPr sz="4000">
          <a:solidFill>
            <a:srgbClr val="C60C30"/>
          </a:solidFill>
          <a:latin typeface="Arial Bold" charset="0"/>
          <a:ea typeface="ＭＳ Ｐゴシック" charset="-128"/>
          <a:cs typeface="Arial Bold" pitchFamily="34" charset="0"/>
        </a:defRPr>
      </a:lvl2pPr>
      <a:lvl3pPr algn="l" defTabSz="457200" rtl="0" eaLnBrk="1" fontAlgn="base" hangingPunct="1">
        <a:spcBef>
          <a:spcPct val="0"/>
        </a:spcBef>
        <a:spcAft>
          <a:spcPct val="0"/>
        </a:spcAft>
        <a:defRPr sz="4000">
          <a:solidFill>
            <a:srgbClr val="C60C30"/>
          </a:solidFill>
          <a:latin typeface="Arial Bold" charset="0"/>
          <a:ea typeface="ＭＳ Ｐゴシック" charset="-128"/>
          <a:cs typeface="Arial Bold" pitchFamily="34" charset="0"/>
        </a:defRPr>
      </a:lvl3pPr>
      <a:lvl4pPr algn="l" defTabSz="457200" rtl="0" eaLnBrk="1" fontAlgn="base" hangingPunct="1">
        <a:spcBef>
          <a:spcPct val="0"/>
        </a:spcBef>
        <a:spcAft>
          <a:spcPct val="0"/>
        </a:spcAft>
        <a:defRPr sz="4000">
          <a:solidFill>
            <a:srgbClr val="C60C30"/>
          </a:solidFill>
          <a:latin typeface="Arial Bold" charset="0"/>
          <a:ea typeface="ＭＳ Ｐゴシック" charset="-128"/>
          <a:cs typeface="Arial Bold" pitchFamily="34" charset="0"/>
        </a:defRPr>
      </a:lvl4pPr>
      <a:lvl5pPr algn="l" defTabSz="457200" rtl="0" eaLnBrk="1" fontAlgn="base" hangingPunct="1">
        <a:spcBef>
          <a:spcPct val="0"/>
        </a:spcBef>
        <a:spcAft>
          <a:spcPct val="0"/>
        </a:spcAft>
        <a:defRPr sz="4000">
          <a:solidFill>
            <a:srgbClr val="C60C30"/>
          </a:solidFill>
          <a:latin typeface="Arial Bold" charset="0"/>
          <a:ea typeface="ＭＳ Ｐゴシック" charset="-128"/>
          <a:cs typeface="Arial Bold" pitchFamily="34" charset="0"/>
        </a:defRPr>
      </a:lvl5pPr>
      <a:lvl6pPr marL="457200" algn="l" defTabSz="457200" rtl="0" eaLnBrk="1" fontAlgn="base" hangingPunct="1">
        <a:spcBef>
          <a:spcPct val="0"/>
        </a:spcBef>
        <a:spcAft>
          <a:spcPct val="0"/>
        </a:spcAft>
        <a:defRPr sz="4000">
          <a:solidFill>
            <a:srgbClr val="C60C30"/>
          </a:solidFill>
          <a:latin typeface="Arial Bold" charset="0"/>
          <a:ea typeface="ＭＳ Ｐゴシック" charset="-128"/>
        </a:defRPr>
      </a:lvl6pPr>
      <a:lvl7pPr marL="914400" algn="l" defTabSz="457200" rtl="0" eaLnBrk="1" fontAlgn="base" hangingPunct="1">
        <a:spcBef>
          <a:spcPct val="0"/>
        </a:spcBef>
        <a:spcAft>
          <a:spcPct val="0"/>
        </a:spcAft>
        <a:defRPr sz="4000">
          <a:solidFill>
            <a:srgbClr val="C60C30"/>
          </a:solidFill>
          <a:latin typeface="Arial Bold" charset="0"/>
          <a:ea typeface="ＭＳ Ｐゴシック" charset="-128"/>
        </a:defRPr>
      </a:lvl7pPr>
      <a:lvl8pPr marL="1371600" algn="l" defTabSz="457200" rtl="0" eaLnBrk="1" fontAlgn="base" hangingPunct="1">
        <a:spcBef>
          <a:spcPct val="0"/>
        </a:spcBef>
        <a:spcAft>
          <a:spcPct val="0"/>
        </a:spcAft>
        <a:defRPr sz="4000">
          <a:solidFill>
            <a:srgbClr val="C60C30"/>
          </a:solidFill>
          <a:latin typeface="Arial Bold" charset="0"/>
          <a:ea typeface="ＭＳ Ｐゴシック" charset="-128"/>
        </a:defRPr>
      </a:lvl8pPr>
      <a:lvl9pPr marL="1828800" algn="l" defTabSz="457200" rtl="0" eaLnBrk="1" fontAlgn="base" hangingPunct="1">
        <a:spcBef>
          <a:spcPct val="0"/>
        </a:spcBef>
        <a:spcAft>
          <a:spcPct val="0"/>
        </a:spcAft>
        <a:defRPr sz="4000">
          <a:solidFill>
            <a:srgbClr val="C60C30"/>
          </a:solidFill>
          <a:latin typeface="Arial Bold" charset="0"/>
          <a:ea typeface="ＭＳ Ｐゴシック" charset="-128"/>
        </a:defRPr>
      </a:lvl9pPr>
    </p:titleStyle>
    <p:bodyStyle>
      <a:lvl1pPr marL="342900" indent="-342900" algn="l" defTabSz="457200" rtl="0" eaLnBrk="1" fontAlgn="base" hangingPunct="1">
        <a:spcBef>
          <a:spcPct val="20000"/>
        </a:spcBef>
        <a:spcAft>
          <a:spcPct val="0"/>
        </a:spcAft>
        <a:defRPr sz="3200" kern="1200">
          <a:solidFill>
            <a:schemeClr val="tx1"/>
          </a:solidFill>
          <a:latin typeface="Arial"/>
          <a:ea typeface="ＭＳ Ｐゴシック" charset="-128"/>
          <a:cs typeface="Arial"/>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Arial"/>
          <a:ea typeface="ＭＳ Ｐゴシック" charset="-128"/>
          <a:cs typeface="Arial"/>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charset="-128"/>
          <a:cs typeface="Arial"/>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Arial"/>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hyperlink" Target="http://www.weareteachers.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hyperlink" Target="http://news.icschool.co.uk/" TargetMode="Externa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flip1_cark_clasio_flicker.png"/>
          <p:cNvPicPr>
            <a:picLocks noChangeAspect="1"/>
          </p:cNvPicPr>
          <p:nvPr/>
        </p:nvPicPr>
        <p:blipFill>
          <a:blip r:embed="rId3" cstate="print"/>
          <a:stretch>
            <a:fillRect/>
          </a:stretch>
        </p:blipFill>
        <p:spPr>
          <a:xfrm>
            <a:off x="539552" y="-3990"/>
            <a:ext cx="7344816" cy="6861989"/>
          </a:xfrm>
          <a:prstGeom prst="rect">
            <a:avLst/>
          </a:prstGeom>
        </p:spPr>
      </p:pic>
      <p:sp>
        <p:nvSpPr>
          <p:cNvPr id="2" name="Title 1"/>
          <p:cNvSpPr>
            <a:spLocks noGrp="1"/>
          </p:cNvSpPr>
          <p:nvPr>
            <p:ph type="ctrTitle"/>
          </p:nvPr>
        </p:nvSpPr>
        <p:spPr>
          <a:xfrm>
            <a:off x="539552" y="2636912"/>
            <a:ext cx="7772400" cy="1080120"/>
          </a:xfrm>
        </p:spPr>
        <p:txBody>
          <a:bodyPr/>
          <a:lstStyle/>
          <a:p>
            <a:r>
              <a:rPr lang="en-GB" dirty="0" smtClean="0"/>
              <a:t>Flipping Training: new ideas</a:t>
            </a:r>
            <a:endParaRPr lang="en-US" dirty="0"/>
          </a:p>
        </p:txBody>
      </p:sp>
      <p:sp>
        <p:nvSpPr>
          <p:cNvPr id="3" name="Subtitle 2"/>
          <p:cNvSpPr>
            <a:spLocks noGrp="1"/>
          </p:cNvSpPr>
          <p:nvPr>
            <p:ph type="subTitle" idx="1"/>
          </p:nvPr>
        </p:nvSpPr>
        <p:spPr>
          <a:xfrm>
            <a:off x="539552" y="3789041"/>
            <a:ext cx="4129088" cy="1368152"/>
          </a:xfrm>
        </p:spPr>
        <p:txBody>
          <a:bodyPr/>
          <a:lstStyle/>
          <a:p>
            <a:r>
              <a:rPr lang="en-GB" dirty="0" smtClean="0"/>
              <a:t>Nicola Sales</a:t>
            </a:r>
          </a:p>
          <a:p>
            <a:r>
              <a:rPr lang="en-GB" dirty="0" smtClean="0"/>
              <a:t>University of Salford</a:t>
            </a:r>
          </a:p>
          <a:p>
            <a:endParaRPr lang="en-GB"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12109.jpg"/>
          <p:cNvPicPr>
            <a:picLocks noGrp="1" noChangeAspect="1"/>
          </p:cNvPicPr>
          <p:nvPr>
            <p:ph type="pic" idx="1"/>
          </p:nvPr>
        </p:nvPicPr>
        <p:blipFill>
          <a:blip r:embed="rId3" cstate="print"/>
          <a:srcRect l="6849" r="6849"/>
          <a:stretch>
            <a:fillRect/>
          </a:stretch>
        </p:blipFill>
        <p:spPr/>
      </p:pic>
      <p:sp>
        <p:nvSpPr>
          <p:cNvPr id="4" name="Text Placeholder 3"/>
          <p:cNvSpPr>
            <a:spLocks noGrp="1"/>
          </p:cNvSpPr>
          <p:nvPr>
            <p:ph type="body" sz="half" idx="2"/>
          </p:nvPr>
        </p:nvSpPr>
        <p:spPr>
          <a:xfrm>
            <a:off x="5255568" y="3933056"/>
            <a:ext cx="3888432" cy="2520280"/>
          </a:xfrm>
        </p:spPr>
        <p:txBody>
          <a:bodyPr/>
          <a:lstStyle/>
          <a:p>
            <a:endParaRPr lang="en-GB" dirty="0" smtClean="0"/>
          </a:p>
          <a:p>
            <a:endParaRPr lang="en-GB" dirty="0" smtClean="0"/>
          </a:p>
          <a:p>
            <a:r>
              <a:rPr lang="en-GB" sz="2400" dirty="0" smtClean="0"/>
              <a:t>n.sales@salford.ac.uk </a:t>
            </a:r>
          </a:p>
          <a:p>
            <a:endParaRPr lang="en-GB" sz="2400" dirty="0" smtClean="0"/>
          </a:p>
          <a:p>
            <a:r>
              <a:rPr lang="en-GB" sz="2400" dirty="0" smtClean="0"/>
              <a:t>@</a:t>
            </a:r>
            <a:r>
              <a:rPr lang="en-GB" sz="2400" dirty="0" err="1" smtClean="0"/>
              <a:t>nicolasales</a:t>
            </a:r>
            <a:endParaRPr lang="en-GB" sz="2400" dirty="0" smtClean="0"/>
          </a:p>
          <a:p>
            <a:endParaRPr lang="en-GB" sz="2400" dirty="0" smtClean="0"/>
          </a:p>
          <a:p>
            <a:endParaRPr lang="en-GB" sz="2400" dirty="0" smtClean="0"/>
          </a:p>
        </p:txBody>
      </p:sp>
      <p:sp>
        <p:nvSpPr>
          <p:cNvPr id="2" name="Title 1"/>
          <p:cNvSpPr>
            <a:spLocks noGrp="1"/>
          </p:cNvSpPr>
          <p:nvPr>
            <p:ph type="title" idx="4294967295"/>
          </p:nvPr>
        </p:nvSpPr>
        <p:spPr>
          <a:xfrm>
            <a:off x="5292080" y="3140968"/>
            <a:ext cx="3312368" cy="838200"/>
          </a:xfrm>
          <a:prstGeom prst="rect">
            <a:avLst/>
          </a:prstGeom>
        </p:spPr>
        <p:txBody>
          <a:bodyPr/>
          <a:lstStyle/>
          <a:p>
            <a:r>
              <a:rPr lang="en-GB" dirty="0" smtClean="0"/>
              <a:t>Nicola Sales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Placeholder 3" descr="flippedpros_and_cons.png"/>
          <p:cNvPicPr>
            <a:picLocks noGrp="1" noChangeAspect="1"/>
          </p:cNvPicPr>
          <p:nvPr>
            <p:ph type="pic" idx="1"/>
          </p:nvPr>
        </p:nvPicPr>
        <p:blipFill>
          <a:blip r:embed="rId3" cstate="print"/>
          <a:srcRect t="13647" b="13647"/>
          <a:stretch>
            <a:fillRect/>
          </a:stretch>
        </p:blipFill>
        <p:spPr/>
      </p:pic>
      <p:sp>
        <p:nvSpPr>
          <p:cNvPr id="3" name="Text Placeholder 2"/>
          <p:cNvSpPr>
            <a:spLocks noGrp="1"/>
          </p:cNvSpPr>
          <p:nvPr>
            <p:ph type="body" sz="half" idx="2"/>
          </p:nvPr>
        </p:nvSpPr>
        <p:spPr>
          <a:xfrm rot="5400000">
            <a:off x="6968071" y="4633329"/>
            <a:ext cx="3672408" cy="399654"/>
          </a:xfrm>
        </p:spPr>
        <p:txBody>
          <a:bodyPr/>
          <a:lstStyle/>
          <a:p>
            <a:r>
              <a:rPr lang="en-US" dirty="0" smtClean="0"/>
              <a:t>Image courtesy of  </a:t>
            </a:r>
            <a:r>
              <a:rPr lang="en-US" u="sng" dirty="0" smtClean="0">
                <a:hlinkClick r:id="rId4"/>
              </a:rPr>
              <a:t>www.weareteachers.com</a:t>
            </a:r>
            <a:endParaRPr lang="en-US"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Placeholder 3" descr="positive.png"/>
          <p:cNvPicPr>
            <a:picLocks noGrp="1" noChangeAspect="1"/>
          </p:cNvPicPr>
          <p:nvPr>
            <p:ph type="pic" idx="1"/>
          </p:nvPr>
        </p:nvPicPr>
        <p:blipFill>
          <a:blip r:embed="rId3" cstate="print"/>
          <a:srcRect l="1596" r="1596"/>
          <a:stretch>
            <a:fillRect/>
          </a:stretch>
        </p:blipFill>
        <p:spPr/>
      </p:pic>
      <p:sp>
        <p:nvSpPr>
          <p:cNvPr id="3" name="Text Placeholder 2"/>
          <p:cNvSpPr>
            <a:spLocks noGrp="1"/>
          </p:cNvSpPr>
          <p:nvPr>
            <p:ph type="body" sz="half" idx="2"/>
          </p:nvPr>
        </p:nvSpPr>
        <p:spPr/>
        <p:txBody>
          <a:bodyPr/>
          <a:lstStyle/>
          <a:p>
            <a:endParaRPr lang="en-US"/>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Placeholder 3" descr="negetive.png"/>
          <p:cNvPicPr>
            <a:picLocks noGrp="1" noChangeAspect="1"/>
          </p:cNvPicPr>
          <p:nvPr>
            <p:ph type="pic" idx="1"/>
          </p:nvPr>
        </p:nvPicPr>
        <p:blipFill>
          <a:blip r:embed="rId3" cstate="print"/>
          <a:srcRect l="1240" r="1240"/>
          <a:stretch>
            <a:fillRect/>
          </a:stretch>
        </p:blipFill>
        <p:spPr/>
      </p:pic>
      <p:sp>
        <p:nvSpPr>
          <p:cNvPr id="3" name="Text Placeholder 2"/>
          <p:cNvSpPr>
            <a:spLocks noGrp="1"/>
          </p:cNvSpPr>
          <p:nvPr>
            <p:ph type="body" sz="half" idx="2"/>
          </p:nvPr>
        </p:nvSpPr>
        <p:spPr/>
        <p:txBody>
          <a:bodyPr/>
          <a:lstStyle/>
          <a:p>
            <a:endParaRPr lang="en-U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eeponcomputer.png"/>
          <p:cNvPicPr>
            <a:picLocks noChangeAspect="1"/>
          </p:cNvPicPr>
          <p:nvPr/>
        </p:nvPicPr>
        <p:blipFill>
          <a:blip r:embed="rId3" cstate="print"/>
          <a:stretch>
            <a:fillRect/>
          </a:stretch>
        </p:blipFill>
        <p:spPr>
          <a:xfrm>
            <a:off x="251521" y="0"/>
            <a:ext cx="8892480" cy="6858000"/>
          </a:xfrm>
          <a:prstGeom prst="rect">
            <a:avLst/>
          </a:prstGeom>
        </p:spPr>
      </p:pic>
      <p:cxnSp>
        <p:nvCxnSpPr>
          <p:cNvPr id="4" name="Straight Connector 3"/>
          <p:cNvCxnSpPr/>
          <p:nvPr/>
        </p:nvCxnSpPr>
        <p:spPr>
          <a:xfrm>
            <a:off x="899592" y="620688"/>
            <a:ext cx="2520280" cy="1080120"/>
          </a:xfrm>
          <a:prstGeom prst="line">
            <a:avLst/>
          </a:prstGeom>
          <a:ln w="127000"/>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3419872" y="1700808"/>
            <a:ext cx="2376264" cy="1728192"/>
          </a:xfrm>
          <a:prstGeom prst="line">
            <a:avLst/>
          </a:prstGeom>
          <a:ln w="127000"/>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5724128" y="3356992"/>
            <a:ext cx="1944216" cy="2304256"/>
          </a:xfrm>
          <a:prstGeom prst="line">
            <a:avLst/>
          </a:prstGeom>
          <a:ln w="127000">
            <a:tailEnd type="triangle"/>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3347864" y="1052736"/>
            <a:ext cx="2808312" cy="584775"/>
          </a:xfrm>
          <a:prstGeom prst="rect">
            <a:avLst/>
          </a:prstGeom>
          <a:solidFill>
            <a:schemeClr val="bg2"/>
          </a:solidFill>
        </p:spPr>
        <p:txBody>
          <a:bodyPr wrap="square" rtlCol="0">
            <a:spAutoFit/>
          </a:bodyPr>
          <a:lstStyle/>
          <a:p>
            <a:r>
              <a:rPr lang="en-GB" sz="3200" b="1" dirty="0" smtClean="0">
                <a:solidFill>
                  <a:schemeClr val="tx2"/>
                </a:solidFill>
              </a:rPr>
              <a:t>Engagement</a:t>
            </a:r>
            <a:endParaRPr lang="en-US" sz="3200" b="1" dirty="0">
              <a:solidFill>
                <a:schemeClr val="tx2"/>
              </a:solidFill>
            </a:endParaRPr>
          </a:p>
        </p:txBody>
      </p:sp>
      <p:sp>
        <p:nvSpPr>
          <p:cNvPr id="7" name="TextBox 6"/>
          <p:cNvSpPr txBox="1"/>
          <p:nvPr/>
        </p:nvSpPr>
        <p:spPr>
          <a:xfrm>
            <a:off x="6084168" y="2996952"/>
            <a:ext cx="2304256" cy="584775"/>
          </a:xfrm>
          <a:prstGeom prst="rect">
            <a:avLst/>
          </a:prstGeom>
          <a:solidFill>
            <a:schemeClr val="bg2"/>
          </a:solidFill>
        </p:spPr>
        <p:txBody>
          <a:bodyPr wrap="square" rtlCol="0">
            <a:spAutoFit/>
          </a:bodyPr>
          <a:lstStyle/>
          <a:p>
            <a:r>
              <a:rPr lang="en-GB" sz="3200" b="1" dirty="0" smtClean="0">
                <a:solidFill>
                  <a:schemeClr val="tx2"/>
                </a:solidFill>
              </a:rPr>
              <a:t>Motivation</a:t>
            </a:r>
            <a:endParaRPr lang="en-US" sz="3200" b="1" dirty="0">
              <a:solidFill>
                <a:schemeClr val="tx2"/>
              </a:solidFill>
            </a:endParaRPr>
          </a:p>
        </p:txBody>
      </p:sp>
      <p:sp>
        <p:nvSpPr>
          <p:cNvPr id="8" name="TextBox 7"/>
          <p:cNvSpPr txBox="1"/>
          <p:nvPr/>
        </p:nvSpPr>
        <p:spPr>
          <a:xfrm>
            <a:off x="5652120" y="5733256"/>
            <a:ext cx="2808312" cy="584775"/>
          </a:xfrm>
          <a:prstGeom prst="rect">
            <a:avLst/>
          </a:prstGeom>
          <a:solidFill>
            <a:schemeClr val="bg2"/>
          </a:solidFill>
        </p:spPr>
        <p:txBody>
          <a:bodyPr wrap="square" rtlCol="0">
            <a:spAutoFit/>
          </a:bodyPr>
          <a:lstStyle/>
          <a:p>
            <a:r>
              <a:rPr lang="en-GB" sz="3200" b="1" dirty="0" smtClean="0">
                <a:solidFill>
                  <a:schemeClr val="tx2"/>
                </a:solidFill>
              </a:rPr>
              <a:t>Achievement</a:t>
            </a:r>
            <a:endParaRPr lang="en-US" sz="3200" b="1" dirty="0">
              <a:solidFill>
                <a:schemeClr val="tx2"/>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flippingtraining.png"/>
          <p:cNvPicPr>
            <a:picLocks noGrp="1" noChangeAspect="1"/>
          </p:cNvPicPr>
          <p:nvPr>
            <p:ph type="pic" idx="1"/>
          </p:nvPr>
        </p:nvPicPr>
        <p:blipFill>
          <a:blip r:embed="rId3" cstate="print"/>
          <a:srcRect l="6932" r="6932"/>
          <a:stretch>
            <a:fillRect/>
          </a:stretch>
        </p:blipFill>
        <p:spPr/>
      </p:pic>
      <p:sp>
        <p:nvSpPr>
          <p:cNvPr id="3" name="Text Placeholder 2"/>
          <p:cNvSpPr>
            <a:spLocks noGrp="1"/>
          </p:cNvSpPr>
          <p:nvPr>
            <p:ph type="body" sz="half" idx="2"/>
          </p:nvPr>
        </p:nvSpPr>
        <p:spPr>
          <a:xfrm>
            <a:off x="539552" y="5301208"/>
            <a:ext cx="5118720" cy="718591"/>
          </a:xfrm>
        </p:spPr>
        <p:txBody>
          <a:bodyPr/>
          <a:lstStyle/>
          <a:p>
            <a:r>
              <a:rPr lang="en-GB" sz="4400" b="1" dirty="0" smtClean="0"/>
              <a:t>Flipping the training room</a:t>
            </a:r>
            <a:endParaRPr lang="en-US" sz="4400" b="1" dirty="0"/>
          </a:p>
        </p:txBody>
      </p:sp>
      <p:sp>
        <p:nvSpPr>
          <p:cNvPr id="5" name="TextBox 4"/>
          <p:cNvSpPr txBox="1"/>
          <p:nvPr/>
        </p:nvSpPr>
        <p:spPr>
          <a:xfrm>
            <a:off x="7092280" y="6309320"/>
            <a:ext cx="1872207" cy="430887"/>
          </a:xfrm>
          <a:prstGeom prst="rect">
            <a:avLst/>
          </a:prstGeom>
          <a:noFill/>
        </p:spPr>
        <p:txBody>
          <a:bodyPr wrap="square" rtlCol="0">
            <a:spAutoFit/>
          </a:bodyPr>
          <a:lstStyle/>
          <a:p>
            <a:r>
              <a:rPr lang="en-US" sz="1100" dirty="0" smtClean="0">
                <a:hlinkClick r:id="rId4"/>
              </a:rPr>
              <a:t>Image courtesy of http://news.icschool.co.uk</a:t>
            </a:r>
            <a:endParaRPr lang="en-US" sz="11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683568" y="476672"/>
          <a:ext cx="7956376" cy="5976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lstStyle/>
          <a:p>
            <a:endParaRPr lang="en-US"/>
          </a:p>
        </p:txBody>
      </p:sp>
      <p:pic>
        <p:nvPicPr>
          <p:cNvPr id="8" name="Picture Placeholder 7" descr="12141.jpg"/>
          <p:cNvPicPr>
            <a:picLocks noGrp="1" noChangeAspect="1"/>
          </p:cNvPicPr>
          <p:nvPr>
            <p:ph type="pic" idx="1"/>
          </p:nvPr>
        </p:nvPicPr>
        <p:blipFill>
          <a:blip r:embed="rId3" cstate="print"/>
          <a:srcRect l="6849" r="6849"/>
          <a:stretch>
            <a:fillRect/>
          </a:stretch>
        </p:blipFill>
        <p:spPr/>
      </p:pic>
      <p:sp>
        <p:nvSpPr>
          <p:cNvPr id="9" name="TextBox 8"/>
          <p:cNvSpPr txBox="1"/>
          <p:nvPr/>
        </p:nvSpPr>
        <p:spPr>
          <a:xfrm>
            <a:off x="467544" y="116632"/>
            <a:ext cx="8136904" cy="769441"/>
          </a:xfrm>
          <a:prstGeom prst="rect">
            <a:avLst/>
          </a:prstGeom>
          <a:noFill/>
        </p:spPr>
        <p:txBody>
          <a:bodyPr wrap="square" rtlCol="0">
            <a:spAutoFit/>
          </a:bodyPr>
          <a:lstStyle/>
          <a:p>
            <a:r>
              <a:rPr lang="en-GB" sz="4400" b="1" dirty="0" smtClean="0">
                <a:solidFill>
                  <a:schemeClr val="bg1"/>
                </a:solidFill>
              </a:rPr>
              <a:t>Academic experiences</a:t>
            </a:r>
            <a:endParaRPr lang="en-US" sz="4400"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BB1.png"/>
          <p:cNvPicPr>
            <a:picLocks noGrp="1" noChangeAspect="1"/>
          </p:cNvPicPr>
          <p:nvPr>
            <p:ph type="pic" idx="1"/>
          </p:nvPr>
        </p:nvPicPr>
        <p:blipFill>
          <a:blip r:embed="rId3" cstate="print"/>
          <a:srcRect l="2545" r="2545"/>
          <a:stretch>
            <a:fillRect/>
          </a:stretch>
        </p:blipFill>
        <p:spPr/>
      </p:pic>
      <p:sp>
        <p:nvSpPr>
          <p:cNvPr id="5" name="Text Placeholder 4"/>
          <p:cNvSpPr>
            <a:spLocks noGrp="1"/>
          </p:cNvSpPr>
          <p:nvPr>
            <p:ph type="body" sz="half" idx="2"/>
          </p:nvPr>
        </p:nvSpPr>
        <p:spPr>
          <a:xfrm>
            <a:off x="467544" y="5301208"/>
            <a:ext cx="7999040" cy="1152128"/>
          </a:xfrm>
          <a:solidFill>
            <a:schemeClr val="accent1"/>
          </a:solidFill>
        </p:spPr>
        <p:txBody>
          <a:bodyPr/>
          <a:lstStyle/>
          <a:p>
            <a:r>
              <a:rPr lang="en-GB" sz="3200" dirty="0" smtClean="0">
                <a:solidFill>
                  <a:schemeClr val="tx1">
                    <a:lumMod val="85000"/>
                    <a:lumOff val="15000"/>
                  </a:schemeClr>
                </a:solidFill>
              </a:rPr>
              <a:t>Flipping training in practice at Salford: Blackboard VLE</a:t>
            </a:r>
            <a:endParaRPr lang="en-US" sz="3200" dirty="0">
              <a:solidFill>
                <a:schemeClr val="tx1">
                  <a:lumMod val="85000"/>
                  <a:lumOff val="15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B2.png"/>
          <p:cNvPicPr>
            <a:picLocks noChangeAspect="1"/>
          </p:cNvPicPr>
          <p:nvPr/>
        </p:nvPicPr>
        <p:blipFill>
          <a:blip r:embed="rId3" cstate="print"/>
          <a:stretch>
            <a:fillRect/>
          </a:stretch>
        </p:blipFill>
        <p:spPr>
          <a:xfrm>
            <a:off x="2890602" y="1075996"/>
            <a:ext cx="3362795" cy="4706007"/>
          </a:xfrm>
          <a:prstGeom prst="rect">
            <a:avLst/>
          </a:prstGeom>
          <a:ln>
            <a:solidFill>
              <a:schemeClr val="tx1">
                <a:lumMod val="65000"/>
                <a:lumOff val="35000"/>
              </a:schemeClr>
            </a:solidFill>
          </a:ln>
        </p:spPr>
      </p:pic>
      <p:sp>
        <p:nvSpPr>
          <p:cNvPr id="4" name="Text Placeholder 4"/>
          <p:cNvSpPr txBox="1">
            <a:spLocks/>
          </p:cNvSpPr>
          <p:nvPr/>
        </p:nvSpPr>
        <p:spPr>
          <a:xfrm>
            <a:off x="4139952" y="5949280"/>
            <a:ext cx="4608512" cy="648072"/>
          </a:xfrm>
          <a:prstGeom prst="rect">
            <a:avLst/>
          </a:prstGeom>
          <a:solidFill>
            <a:schemeClr val="accent1"/>
          </a:solidFill>
        </p:spPr>
        <p:txBody>
          <a:bodyPr/>
          <a:lstStyle/>
          <a:p>
            <a:pPr marL="342900" marR="0" lvl="0" indent="-342900" algn="l" defTabSz="457200" rtl="0" eaLnBrk="1" fontAlgn="base" latinLnBrk="0" hangingPunct="1">
              <a:lnSpc>
                <a:spcPct val="100000"/>
              </a:lnSpc>
              <a:spcBef>
                <a:spcPct val="20000"/>
              </a:spcBef>
              <a:spcAft>
                <a:spcPct val="0"/>
              </a:spcAft>
              <a:buClrTx/>
              <a:buSzTx/>
              <a:buFontTx/>
              <a:buNone/>
              <a:tabLst/>
              <a:defRPr/>
            </a:pPr>
            <a:r>
              <a:rPr lang="en-GB" sz="3200" dirty="0" smtClean="0">
                <a:solidFill>
                  <a:schemeClr val="tx1">
                    <a:lumMod val="85000"/>
                    <a:lumOff val="15000"/>
                  </a:schemeClr>
                </a:solidFill>
                <a:latin typeface="Arial"/>
                <a:ea typeface="ＭＳ Ｐゴシック" charset="-128"/>
                <a:cs typeface="Arial"/>
              </a:rPr>
              <a:t>Decide on your content</a:t>
            </a:r>
            <a:endParaRPr kumimoji="0" lang="en-US" sz="3200" b="0" i="0" u="none" strike="noStrike" kern="1200" cap="none" spc="0" normalizeH="0" baseline="0" noProof="0" dirty="0">
              <a:ln>
                <a:noFill/>
              </a:ln>
              <a:solidFill>
                <a:schemeClr val="tx1">
                  <a:lumMod val="85000"/>
                  <a:lumOff val="15000"/>
                </a:schemeClr>
              </a:solidFill>
              <a:effectLst/>
              <a:uLnTx/>
              <a:uFillTx/>
              <a:latin typeface="Arial"/>
              <a:ea typeface="ＭＳ Ｐゴシック" charset="-128"/>
              <a:cs typeface="Aria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B3.png"/>
          <p:cNvPicPr>
            <a:picLocks noChangeAspect="1"/>
          </p:cNvPicPr>
          <p:nvPr/>
        </p:nvPicPr>
        <p:blipFill>
          <a:blip r:embed="rId3" cstate="print"/>
          <a:stretch>
            <a:fillRect/>
          </a:stretch>
        </p:blipFill>
        <p:spPr>
          <a:xfrm>
            <a:off x="1152293" y="0"/>
            <a:ext cx="6839414" cy="6858000"/>
          </a:xfrm>
          <a:prstGeom prst="rect">
            <a:avLst/>
          </a:prstGeom>
        </p:spPr>
      </p:pic>
      <p:sp>
        <p:nvSpPr>
          <p:cNvPr id="3" name="Text Placeholder 4"/>
          <p:cNvSpPr txBox="1">
            <a:spLocks/>
          </p:cNvSpPr>
          <p:nvPr/>
        </p:nvSpPr>
        <p:spPr>
          <a:xfrm>
            <a:off x="4716016" y="5949280"/>
            <a:ext cx="3960440" cy="648072"/>
          </a:xfrm>
          <a:prstGeom prst="rect">
            <a:avLst/>
          </a:prstGeom>
          <a:solidFill>
            <a:schemeClr val="accent1"/>
          </a:solidFill>
        </p:spPr>
        <p:txBody>
          <a:bodyPr/>
          <a:lstStyle/>
          <a:p>
            <a:pPr marL="342900" marR="0" lvl="0" indent="-342900" algn="l" defTabSz="457200" rtl="0" eaLnBrk="1" fontAlgn="base" latinLnBrk="0" hangingPunct="1">
              <a:lnSpc>
                <a:spcPct val="100000"/>
              </a:lnSpc>
              <a:spcBef>
                <a:spcPct val="20000"/>
              </a:spcBef>
              <a:spcAft>
                <a:spcPct val="0"/>
              </a:spcAft>
              <a:buClrTx/>
              <a:buSzTx/>
              <a:buFontTx/>
              <a:buNone/>
              <a:tabLst/>
              <a:defRPr/>
            </a:pPr>
            <a:r>
              <a:rPr lang="en-GB" sz="3200" dirty="0" smtClean="0">
                <a:solidFill>
                  <a:schemeClr val="tx1">
                    <a:lumMod val="85000"/>
                    <a:lumOff val="15000"/>
                  </a:schemeClr>
                </a:solidFill>
                <a:latin typeface="Arial"/>
                <a:ea typeface="ＭＳ Ｐゴシック" charset="-128"/>
                <a:cs typeface="Arial"/>
              </a:rPr>
              <a:t>Create your content</a:t>
            </a:r>
            <a:endParaRPr kumimoji="0" lang="en-US" sz="3200" b="0" i="0" u="none" strike="noStrike" kern="1200" cap="none" spc="0" normalizeH="0" baseline="0" noProof="0" dirty="0">
              <a:ln>
                <a:noFill/>
              </a:ln>
              <a:solidFill>
                <a:schemeClr val="tx1">
                  <a:lumMod val="85000"/>
                  <a:lumOff val="15000"/>
                </a:schemeClr>
              </a:solidFill>
              <a:effectLst/>
              <a:uLnTx/>
              <a:uFillTx/>
              <a:latin typeface="Arial"/>
              <a:ea typeface="ＭＳ Ｐゴシック" charset="-128"/>
              <a:cs typeface="Aria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top10.png"/>
          <p:cNvPicPr>
            <a:picLocks noGrp="1" noChangeAspect="1"/>
          </p:cNvPicPr>
          <p:nvPr>
            <p:ph sz="half" idx="2"/>
          </p:nvPr>
        </p:nvPicPr>
        <p:blipFill>
          <a:blip r:embed="rId3" cstate="print"/>
          <a:stretch>
            <a:fillRect/>
          </a:stretch>
        </p:blipFill>
        <p:spPr>
          <a:xfrm>
            <a:off x="251520" y="3573016"/>
            <a:ext cx="3920348" cy="2989539"/>
          </a:xfrm>
        </p:spPr>
      </p:pic>
      <p:sp>
        <p:nvSpPr>
          <p:cNvPr id="5" name="Content Placeholder 4"/>
          <p:cNvSpPr>
            <a:spLocks noGrp="1"/>
          </p:cNvSpPr>
          <p:nvPr>
            <p:ph sz="half" idx="1"/>
          </p:nvPr>
        </p:nvSpPr>
        <p:spPr>
          <a:xfrm>
            <a:off x="3809256" y="548680"/>
            <a:ext cx="5334744" cy="5760640"/>
          </a:xfrm>
        </p:spPr>
        <p:txBody>
          <a:bodyPr/>
          <a:lstStyle/>
          <a:p>
            <a:pPr marL="514350" indent="-514350">
              <a:buFont typeface="+mj-lt"/>
              <a:buAutoNum type="arabicPeriod"/>
            </a:pPr>
            <a:r>
              <a:rPr lang="en-GB" sz="3000" smtClean="0"/>
              <a:t>Short </a:t>
            </a:r>
            <a:r>
              <a:rPr lang="en-GB" sz="3000" dirty="0" smtClean="0"/>
              <a:t>videos 3 – 4 minutes</a:t>
            </a:r>
          </a:p>
          <a:p>
            <a:pPr marL="514350" indent="-514350">
              <a:buFont typeface="+mj-lt"/>
              <a:buAutoNum type="arabicPeriod"/>
            </a:pPr>
            <a:r>
              <a:rPr lang="en-GB" sz="3000" dirty="0" smtClean="0"/>
              <a:t>Repurpose content</a:t>
            </a:r>
          </a:p>
          <a:p>
            <a:pPr marL="514350" indent="-514350">
              <a:buFont typeface="+mj-lt"/>
              <a:buAutoNum type="arabicPeriod"/>
            </a:pPr>
            <a:r>
              <a:rPr lang="en-GB" sz="3000" dirty="0" smtClean="0"/>
              <a:t>Use free software</a:t>
            </a:r>
          </a:p>
          <a:p>
            <a:pPr marL="514350" indent="-514350">
              <a:buFont typeface="+mj-lt"/>
              <a:buAutoNum type="arabicPeriod"/>
            </a:pPr>
            <a:r>
              <a:rPr lang="en-GB" sz="3000" dirty="0" smtClean="0"/>
              <a:t>Natural voice</a:t>
            </a:r>
          </a:p>
          <a:p>
            <a:pPr marL="514350" indent="-514350">
              <a:buFont typeface="+mj-lt"/>
              <a:buAutoNum type="arabicPeriod"/>
            </a:pPr>
            <a:r>
              <a:rPr lang="en-GB" sz="3000" dirty="0" smtClean="0"/>
              <a:t>Focus learning content</a:t>
            </a:r>
          </a:p>
          <a:p>
            <a:pPr marL="514350" indent="-514350">
              <a:buFont typeface="+mj-lt"/>
              <a:buAutoNum type="arabicPeriod"/>
            </a:pPr>
            <a:r>
              <a:rPr lang="en-GB" sz="3000" dirty="0" smtClean="0"/>
              <a:t>Time release learning</a:t>
            </a:r>
          </a:p>
          <a:p>
            <a:pPr marL="514350" indent="-514350">
              <a:buFont typeface="+mj-lt"/>
              <a:buAutoNum type="arabicPeriod"/>
            </a:pPr>
            <a:r>
              <a:rPr lang="en-GB" sz="3000" dirty="0" smtClean="0"/>
              <a:t>Resist repetition</a:t>
            </a:r>
          </a:p>
          <a:p>
            <a:pPr marL="514350" indent="-514350">
              <a:buFont typeface="+mj-lt"/>
              <a:buAutoNum type="arabicPeriod"/>
            </a:pPr>
            <a:r>
              <a:rPr lang="en-GB" sz="3000" dirty="0" smtClean="0"/>
              <a:t>Remember its more than just videos</a:t>
            </a:r>
            <a:endParaRPr lang="en-GB" sz="1200" dirty="0" smtClean="0"/>
          </a:p>
          <a:p>
            <a:pPr marL="514350" indent="-514350">
              <a:buFont typeface="+mj-lt"/>
              <a:buAutoNum type="arabicPeriod"/>
            </a:pPr>
            <a:r>
              <a:rPr lang="en-GB" sz="3000" dirty="0" smtClean="0"/>
              <a:t> Create relevant tasks</a:t>
            </a:r>
          </a:p>
          <a:p>
            <a:pPr marL="514350" indent="-514350">
              <a:buFont typeface="+mj-lt"/>
              <a:buAutoNum type="arabicPeriod"/>
            </a:pPr>
            <a:r>
              <a:rPr lang="en-GB" sz="3000" dirty="0" smtClean="0"/>
              <a:t> Be flexible</a:t>
            </a:r>
          </a:p>
          <a:p>
            <a:pPr marL="514350" indent="-514350">
              <a:buFont typeface="+mj-lt"/>
              <a:buAutoNum type="arabicPeriod"/>
            </a:pPr>
            <a:endParaRPr lang="en-GB" dirty="0" smtClean="0"/>
          </a:p>
          <a:p>
            <a:pPr marL="514350" indent="-514350">
              <a:buFont typeface="+mj-lt"/>
              <a:buAutoNum type="arabicPeriod"/>
            </a:pPr>
            <a:endParaRPr lang="en-US" dirty="0"/>
          </a:p>
        </p:txBody>
      </p:sp>
      <p:sp>
        <p:nvSpPr>
          <p:cNvPr id="8" name="TextBox 7"/>
          <p:cNvSpPr txBox="1"/>
          <p:nvPr/>
        </p:nvSpPr>
        <p:spPr>
          <a:xfrm>
            <a:off x="395536" y="6381328"/>
            <a:ext cx="3888432" cy="307777"/>
          </a:xfrm>
          <a:prstGeom prst="rect">
            <a:avLst/>
          </a:prstGeom>
          <a:noFill/>
        </p:spPr>
        <p:txBody>
          <a:bodyPr wrap="square" rtlCol="0">
            <a:spAutoFit/>
          </a:bodyPr>
          <a:lstStyle/>
          <a:p>
            <a:r>
              <a:rPr lang="en-GB" sz="1400" dirty="0" smtClean="0"/>
              <a:t>Image courtesy of </a:t>
            </a:r>
            <a:r>
              <a:rPr lang="en-GB" sz="1400" dirty="0" err="1" smtClean="0"/>
              <a:t>iabusa</a:t>
            </a:r>
            <a:r>
              <a:rPr lang="en-GB" sz="1400" dirty="0" smtClean="0"/>
              <a:t> flicker.com</a:t>
            </a:r>
            <a:endParaRPr lang="en-US" sz="1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UoS template_with logo_white">
  <a:themeElements>
    <a:clrScheme name="UoS01">
      <a:dk1>
        <a:sysClr val="windowText" lastClr="000000"/>
      </a:dk1>
      <a:lt1>
        <a:sysClr val="window" lastClr="FFFFFF"/>
      </a:lt1>
      <a:dk2>
        <a:srgbClr val="C60C30"/>
      </a:dk2>
      <a:lt2>
        <a:srgbClr val="FFFFFF"/>
      </a:lt2>
      <a:accent1>
        <a:srgbClr val="C60C30"/>
      </a:accent1>
      <a:accent2>
        <a:srgbClr val="009AA6"/>
      </a:accent2>
      <a:accent3>
        <a:srgbClr val="920075"/>
      </a:accent3>
      <a:accent4>
        <a:srgbClr val="BED600"/>
      </a:accent4>
      <a:accent5>
        <a:srgbClr val="E37222"/>
      </a:accent5>
      <a:accent6>
        <a:srgbClr val="782327"/>
      </a:accent6>
      <a:hlink>
        <a:srgbClr val="002060"/>
      </a:hlink>
      <a:folHlink>
        <a:srgbClr val="C2BDB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powerpoint-logo-white</Template>
  <TotalTime>1641</TotalTime>
  <Words>3796</Words>
  <Application>Microsoft Office PowerPoint</Application>
  <PresentationFormat>On-screen Show (4:3)</PresentationFormat>
  <Paragraphs>236</Paragraphs>
  <Slides>13</Slides>
  <Notes>13</Notes>
  <HiddenSlides>3</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UoS template_with logo_white</vt:lpstr>
      <vt:lpstr>Flipping Training: new ideas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Nicola Sales</vt:lpstr>
      <vt:lpstr>PowerPoint Presentation</vt:lpstr>
      <vt:lpstr>PowerPoint Presentation</vt:lpstr>
      <vt:lpstr>PowerPoint Presentation</vt:lpstr>
    </vt:vector>
  </TitlesOfParts>
  <Company>University of Salford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UIS493</dc:creator>
  <cp:lastModifiedBy>Pullinger</cp:lastModifiedBy>
  <cp:revision>137</cp:revision>
  <dcterms:created xsi:type="dcterms:W3CDTF">2013-05-13T14:29:32Z</dcterms:created>
  <dcterms:modified xsi:type="dcterms:W3CDTF">2014-03-15T16:51:12Z</dcterms:modified>
</cp:coreProperties>
</file>